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handoutMasterIdLst>
    <p:handoutMasterId r:id="rId80"/>
  </p:handoutMasterIdLst>
  <p:sldIdLst>
    <p:sldId id="350" r:id="rId2"/>
    <p:sldId id="297" r:id="rId3"/>
    <p:sldId id="298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9" r:id="rId13"/>
    <p:sldId id="308" r:id="rId14"/>
    <p:sldId id="310" r:id="rId15"/>
    <p:sldId id="311" r:id="rId16"/>
    <p:sldId id="312" r:id="rId17"/>
    <p:sldId id="313" r:id="rId18"/>
    <p:sldId id="314" r:id="rId19"/>
    <p:sldId id="316" r:id="rId20"/>
    <p:sldId id="318" r:id="rId21"/>
    <p:sldId id="317" r:id="rId22"/>
    <p:sldId id="319" r:id="rId23"/>
    <p:sldId id="320" r:id="rId24"/>
    <p:sldId id="321" r:id="rId25"/>
    <p:sldId id="322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6" r:id="rId37"/>
    <p:sldId id="337" r:id="rId38"/>
    <p:sldId id="334" r:id="rId39"/>
    <p:sldId id="338" r:id="rId40"/>
    <p:sldId id="339" r:id="rId41"/>
    <p:sldId id="340" r:id="rId42"/>
    <p:sldId id="335" r:id="rId43"/>
    <p:sldId id="341" r:id="rId44"/>
    <p:sldId id="342" r:id="rId45"/>
    <p:sldId id="351" r:id="rId46"/>
    <p:sldId id="352" r:id="rId47"/>
    <p:sldId id="353" r:id="rId48"/>
    <p:sldId id="354" r:id="rId49"/>
    <p:sldId id="358" r:id="rId50"/>
    <p:sldId id="355" r:id="rId51"/>
    <p:sldId id="356" r:id="rId52"/>
    <p:sldId id="359" r:id="rId53"/>
    <p:sldId id="357" r:id="rId54"/>
    <p:sldId id="360" r:id="rId55"/>
    <p:sldId id="361" r:id="rId56"/>
    <p:sldId id="362" r:id="rId57"/>
    <p:sldId id="363" r:id="rId58"/>
    <p:sldId id="367" r:id="rId59"/>
    <p:sldId id="364" r:id="rId60"/>
    <p:sldId id="365" r:id="rId61"/>
    <p:sldId id="366" r:id="rId62"/>
    <p:sldId id="368" r:id="rId63"/>
    <p:sldId id="369" r:id="rId64"/>
    <p:sldId id="370" r:id="rId65"/>
    <p:sldId id="371" r:id="rId66"/>
    <p:sldId id="372" r:id="rId67"/>
    <p:sldId id="373" r:id="rId68"/>
    <p:sldId id="344" r:id="rId69"/>
    <p:sldId id="374" r:id="rId70"/>
    <p:sldId id="375" r:id="rId71"/>
    <p:sldId id="376" r:id="rId72"/>
    <p:sldId id="377" r:id="rId73"/>
    <p:sldId id="345" r:id="rId74"/>
    <p:sldId id="349" r:id="rId75"/>
    <p:sldId id="347" r:id="rId76"/>
    <p:sldId id="348" r:id="rId77"/>
    <p:sldId id="346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riş" id="{71160294-A864-42D2-92C4-486ABCC56E92}">
          <p14:sldIdLst>
            <p14:sldId id="350"/>
            <p14:sldId id="297"/>
            <p14:sldId id="298"/>
          </p14:sldIdLst>
        </p14:section>
        <p14:section name="Introduction" id="{A08AB432-ED5E-440F-A64C-CAFA3952A721}">
          <p14:sldIdLst>
            <p14:sldId id="300"/>
            <p14:sldId id="301"/>
            <p14:sldId id="302"/>
          </p14:sldIdLst>
        </p14:section>
        <p14:section name="Related Work" id="{F18A2D6C-9507-491A-B602-7BCB49981586}">
          <p14:sldIdLst>
            <p14:sldId id="303"/>
            <p14:sldId id="304"/>
            <p14:sldId id="305"/>
            <p14:sldId id="306"/>
            <p14:sldId id="307"/>
            <p14:sldId id="309"/>
            <p14:sldId id="308"/>
            <p14:sldId id="310"/>
          </p14:sldIdLst>
        </p14:section>
        <p14:section name="Background" id="{A0411F82-9EB5-465D-BB3C-C37EB9F46F7A}">
          <p14:sldIdLst>
            <p14:sldId id="311"/>
            <p14:sldId id="312"/>
            <p14:sldId id="313"/>
            <p14:sldId id="314"/>
            <p14:sldId id="316"/>
            <p14:sldId id="318"/>
            <p14:sldId id="317"/>
            <p14:sldId id="319"/>
            <p14:sldId id="320"/>
            <p14:sldId id="321"/>
            <p14:sldId id="322"/>
            <p14:sldId id="324"/>
            <p14:sldId id="325"/>
          </p14:sldIdLst>
        </p14:section>
        <p14:section name="Methodology" id="{4BDA954A-7E52-4324-A0D0-91F736AEF218}">
          <p14:sldIdLst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6"/>
            <p14:sldId id="337"/>
            <p14:sldId id="334"/>
            <p14:sldId id="338"/>
            <p14:sldId id="339"/>
            <p14:sldId id="340"/>
            <p14:sldId id="335"/>
            <p14:sldId id="341"/>
          </p14:sldIdLst>
        </p14:section>
        <p14:section name="Results &amp; Discussions" id="{F8AEA576-CDF6-4370-8EB0-EA77AE1E7F29}">
          <p14:sldIdLst>
            <p14:sldId id="342"/>
            <p14:sldId id="351"/>
            <p14:sldId id="352"/>
          </p14:sldIdLst>
        </p14:section>
        <p14:section name="Results - Loan Application Process" id="{954B1C96-DC7B-4C1E-AC6D-8E3CB3FDCC1B}">
          <p14:sldIdLst>
            <p14:sldId id="353"/>
            <p14:sldId id="354"/>
            <p14:sldId id="358"/>
            <p14:sldId id="355"/>
            <p14:sldId id="356"/>
            <p14:sldId id="359"/>
            <p14:sldId id="357"/>
          </p14:sldIdLst>
        </p14:section>
        <p14:section name="Results - WABO" id="{5E90B9A6-48A8-4517-910F-2D11147126A1}">
          <p14:sldIdLst>
            <p14:sldId id="360"/>
            <p14:sldId id="361"/>
            <p14:sldId id="362"/>
            <p14:sldId id="363"/>
            <p14:sldId id="367"/>
            <p14:sldId id="364"/>
            <p14:sldId id="365"/>
            <p14:sldId id="366"/>
            <p14:sldId id="368"/>
          </p14:sldIdLst>
        </p14:section>
        <p14:section name="Discussion" id="{4398E390-8032-42B2-BFCA-CD5946C522D9}">
          <p14:sldIdLst>
            <p14:sldId id="369"/>
            <p14:sldId id="370"/>
            <p14:sldId id="371"/>
            <p14:sldId id="372"/>
            <p14:sldId id="373"/>
          </p14:sldIdLst>
        </p14:section>
        <p14:section name="Conclusion &amp; Future Work" id="{EAEDF422-FF4C-406D-9928-4FA20BF2ABAA}">
          <p14:sldIdLst>
            <p14:sldId id="344"/>
            <p14:sldId id="374"/>
            <p14:sldId id="375"/>
            <p14:sldId id="376"/>
            <p14:sldId id="377"/>
          </p14:sldIdLst>
        </p14:section>
        <p14:section name="Demonstration" id="{83E8BC10-D584-4857-900A-8478FC5EBBBB}">
          <p14:sldIdLst>
            <p14:sldId id="345"/>
            <p14:sldId id="349"/>
          </p14:sldIdLst>
        </p14:section>
        <p14:section name="Çıkış" id="{F27DF867-3CC8-4B09-8151-261A0E0B6580}">
          <p14:sldIdLst>
            <p14:sldId id="347"/>
            <p14:sldId id="348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47A"/>
    <a:srgbClr val="C1392B"/>
    <a:srgbClr val="F39712"/>
    <a:srgbClr val="E4E4E4"/>
    <a:srgbClr val="94BA41"/>
    <a:srgbClr val="2A80B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6" autoAdjust="0"/>
    <p:restoredTop sz="88675" autoAdjust="0"/>
  </p:normalViewPr>
  <p:slideViewPr>
    <p:cSldViewPr snapToGrid="0">
      <p:cViewPr varScale="1">
        <p:scale>
          <a:sx n="117" d="100"/>
          <a:sy n="117" d="100"/>
        </p:scale>
        <p:origin x="14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61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E374A-6C48-4C1A-8B4B-0C12D12F9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987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2E799-12DD-4DC0-B501-0F974C65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8715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76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Alpha:</a:t>
            </a:r>
          </a:p>
          <a:p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[41] [12]</a:t>
            </a:r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tr-T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Inductive</a:t>
            </a:r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[21] [22] </a:t>
            </a:r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tr-TR" sz="2000" b="0" dirty="0" smtClean="0"/>
          </a:p>
          <a:p>
            <a:r>
              <a:rPr lang="en-US" sz="2000" b="0" dirty="0" smtClean="0"/>
              <a:t>Hierarchical Clustering</a:t>
            </a:r>
            <a:r>
              <a:rPr lang="tr-TR" sz="2000" b="0" dirty="0" smtClean="0"/>
              <a:t>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[19]</a:t>
            </a:r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tr-TR" sz="2000" b="0" dirty="0" smtClean="0"/>
          </a:p>
          <a:p>
            <a:endParaRPr lang="tr-TR" sz="2000" b="0" dirty="0" smtClean="0"/>
          </a:p>
          <a:p>
            <a:r>
              <a:rPr lang="en-US" sz="2000" b="0" dirty="0" smtClean="0"/>
              <a:t>Genetic Approach</a:t>
            </a:r>
            <a:r>
              <a:rPr lang="tr-TR" sz="2000" b="0" dirty="0" smtClean="0"/>
              <a:t>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[36] [17]</a:t>
            </a:r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tr-TR" sz="2000" b="0" dirty="0" smtClean="0"/>
          </a:p>
          <a:p>
            <a:r>
              <a:rPr lang="en-US" sz="2000" b="0" dirty="0" smtClean="0"/>
              <a:t>Heuristic Approach</a:t>
            </a:r>
            <a:r>
              <a:rPr lang="tr-TR" sz="2000" b="0" dirty="0" smtClean="0"/>
              <a:t>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[18]</a:t>
            </a:r>
            <a:endParaRPr lang="en-US" sz="2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46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Behavior</a:t>
            </a:r>
            <a:r>
              <a:rPr lang="tr-TR" dirty="0" smtClean="0"/>
              <a:t>:</a:t>
            </a:r>
          </a:p>
          <a:p>
            <a:r>
              <a:rPr lang="tr-TR" dirty="0" smtClean="0"/>
              <a:t>10</a:t>
            </a:r>
          </a:p>
          <a:p>
            <a:endParaRPr lang="tr-TR" dirty="0" smtClean="0"/>
          </a:p>
          <a:p>
            <a:r>
              <a:rPr lang="tr-TR" dirty="0" err="1" smtClean="0"/>
              <a:t>Configurable</a:t>
            </a:r>
            <a:r>
              <a:rPr lang="tr-TR" dirty="0" smtClean="0"/>
              <a:t>:</a:t>
            </a:r>
          </a:p>
          <a:p>
            <a:r>
              <a:rPr lang="tr-TR" dirty="0" smtClean="0"/>
              <a:t>31</a:t>
            </a:r>
          </a:p>
          <a:p>
            <a:endParaRPr lang="tr-TR" dirty="0" smtClean="0"/>
          </a:p>
          <a:p>
            <a:r>
              <a:rPr lang="tr-TR" dirty="0" smtClean="0"/>
              <a:t>Inter-</a:t>
            </a:r>
            <a:r>
              <a:rPr lang="tr-TR" dirty="0" err="1" smtClean="0"/>
              <a:t>intra</a:t>
            </a:r>
            <a:r>
              <a:rPr lang="tr-TR" dirty="0" smtClean="0"/>
              <a:t>:</a:t>
            </a:r>
          </a:p>
          <a:p>
            <a:r>
              <a:rPr lang="tr-TR" dirty="0" smtClean="0"/>
              <a:t>32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95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Attention</a:t>
            </a:r>
            <a:r>
              <a:rPr lang="tr-TR" dirty="0" smtClean="0"/>
              <a:t>: 10</a:t>
            </a:r>
          </a:p>
          <a:p>
            <a:r>
              <a:rPr lang="tr-TR" dirty="0" err="1" smtClean="0"/>
              <a:t>Repository</a:t>
            </a:r>
            <a:r>
              <a:rPr lang="tr-TR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28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60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Mismatch</a:t>
            </a:r>
            <a:r>
              <a:rPr lang="tr-TR" baseline="0" dirty="0" smtClean="0"/>
              <a:t>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73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32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0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5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47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1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Inductive Process Mining </a:t>
            </a:r>
            <a:r>
              <a:rPr lang="tr-TR" sz="1200" dirty="0" smtClean="0"/>
              <a:t>: 25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48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smtClean="0"/>
              <a:t>26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95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smtClean="0"/>
              <a:t>35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11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smtClean="0"/>
              <a:t>Clustering</a:t>
            </a:r>
            <a:r>
              <a:rPr lang="tr-TR" sz="1200" baseline="0" dirty="0" smtClean="0"/>
              <a:t> 5</a:t>
            </a:r>
          </a:p>
          <a:p>
            <a:r>
              <a:rPr lang="tr-TR" dirty="0" err="1" smtClean="0"/>
              <a:t>Weka</a:t>
            </a:r>
            <a:r>
              <a:rPr lang="tr-TR" dirty="0" smtClean="0"/>
              <a:t> 42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81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err="1" smtClean="0"/>
              <a:t>Dijkman</a:t>
            </a:r>
            <a:r>
              <a:rPr lang="tr-TR" sz="1200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2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err="1" smtClean="0"/>
              <a:t>Dijkman</a:t>
            </a:r>
            <a:r>
              <a:rPr lang="tr-TR" sz="1200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38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err="1" smtClean="0"/>
              <a:t>Dijkman</a:t>
            </a:r>
            <a:r>
              <a:rPr lang="tr-TR" sz="1200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7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err="1" smtClean="0"/>
              <a:t>Dijkman</a:t>
            </a:r>
            <a:r>
              <a:rPr lang="tr-TR" sz="1200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73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79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647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9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33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87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0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41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553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688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243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3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[34] W. M. P. van der Aalst, A.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Adriansyah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A.K.A. de Medeiros, and et al. Process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mining manifesto. In Business process management workshops, pages 169–194.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Springer, 2012.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76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1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19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140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772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486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Fitness</a:t>
            </a:r>
            <a:r>
              <a:rPr lang="tr-TR" dirty="0" smtClean="0"/>
              <a:t>, </a:t>
            </a:r>
            <a:r>
              <a:rPr lang="tr-TR" dirty="0" err="1" smtClean="0"/>
              <a:t>Appropriateness</a:t>
            </a:r>
            <a:r>
              <a:rPr lang="tr-TR" dirty="0" smtClean="0"/>
              <a:t> </a:t>
            </a:r>
            <a:r>
              <a:rPr lang="tr-TR" dirty="0" smtClean="0">
                <a:sym typeface="Wingdings" panose="05000000000000000000" pitchFamily="2" charset="2"/>
              </a:rPr>
              <a:t> 29</a:t>
            </a:r>
          </a:p>
          <a:p>
            <a:r>
              <a:rPr lang="tr-TR" dirty="0" err="1" smtClean="0">
                <a:sym typeface="Wingdings" panose="05000000000000000000" pitchFamily="2" charset="2"/>
              </a:rPr>
              <a:t>Alignement</a:t>
            </a:r>
            <a:r>
              <a:rPr lang="tr-TR" baseline="0" dirty="0" smtClean="0">
                <a:sym typeface="Wingdings" panose="05000000000000000000" pitchFamily="2" charset="2"/>
              </a:rPr>
              <a:t>  35</a:t>
            </a:r>
          </a:p>
          <a:p>
            <a:r>
              <a:rPr lang="tr-TR" baseline="0" dirty="0" err="1" smtClean="0">
                <a:sym typeface="Wingdings" panose="05000000000000000000" pitchFamily="2" charset="2"/>
              </a:rPr>
              <a:t>Graph</a:t>
            </a:r>
            <a:r>
              <a:rPr lang="tr-TR" baseline="0" dirty="0" smtClean="0">
                <a:sym typeface="Wingdings" panose="05000000000000000000" pitchFamily="2" charset="2"/>
              </a:rPr>
              <a:t> </a:t>
            </a:r>
            <a:r>
              <a:rPr lang="tr-TR" baseline="0" dirty="0" err="1" smtClean="0">
                <a:sym typeface="Wingdings" panose="05000000000000000000" pitchFamily="2" charset="2"/>
              </a:rPr>
              <a:t>edit</a:t>
            </a:r>
            <a:r>
              <a:rPr lang="tr-TR" baseline="0" dirty="0" smtClean="0">
                <a:sym typeface="Wingdings" panose="05000000000000000000" pitchFamily="2" charset="2"/>
              </a:rPr>
              <a:t> </a:t>
            </a:r>
            <a:r>
              <a:rPr lang="tr-TR" baseline="0" dirty="0" err="1" smtClean="0">
                <a:sym typeface="Wingdings" panose="05000000000000000000" pitchFamily="2" charset="2"/>
              </a:rPr>
              <a:t>distance</a:t>
            </a:r>
            <a:r>
              <a:rPr lang="tr-TR" baseline="0" dirty="0" smtClean="0">
                <a:sym typeface="Wingdings" panose="05000000000000000000" pitchFamily="2" charset="2"/>
              </a:rPr>
              <a:t>  14</a:t>
            </a:r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532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Loan</a:t>
            </a:r>
            <a:r>
              <a:rPr lang="tr-TR" dirty="0" smtClean="0"/>
              <a:t> </a:t>
            </a:r>
            <a:r>
              <a:rPr lang="tr-TR" dirty="0" err="1" smtClean="0"/>
              <a:t>log</a:t>
            </a:r>
            <a:r>
              <a:rPr lang="tr-TR" dirty="0" smtClean="0"/>
              <a:t> 6,7</a:t>
            </a:r>
          </a:p>
          <a:p>
            <a:endParaRPr lang="tr-TR" dirty="0" smtClean="0"/>
          </a:p>
          <a:p>
            <a:r>
              <a:rPr lang="tr-TR" dirty="0" err="1" smtClean="0"/>
              <a:t>Coselog</a:t>
            </a:r>
            <a:r>
              <a:rPr lang="tr-TR" dirty="0" smtClean="0"/>
              <a:t> -&gt; 31</a:t>
            </a:r>
          </a:p>
          <a:p>
            <a:r>
              <a:rPr lang="tr-TR" dirty="0" err="1" smtClean="0"/>
              <a:t>Log</a:t>
            </a:r>
            <a:r>
              <a:rPr lang="tr-TR" baseline="0" dirty="0" smtClean="0"/>
              <a:t> -&gt; 11</a:t>
            </a:r>
          </a:p>
          <a:p>
            <a:endParaRPr lang="tr-TR" baseline="0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505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533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97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01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[10] J. C.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Buijs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B. F. van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W. M. P. van der Aalst. Towards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crossorganizational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mining in collections of process models and their executions.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Business Process Management Workshops, pages 2–13. Springer,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2012.</a:t>
            </a:r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[32] W. M. P. van der Aalst. Intra-and inter-organizational process mining: Discovering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 within and between organizations. In The Practice of Enterprise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Modeling, pages 1–11. Springer, 2011.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301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554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652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137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060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Preprocessing</a:t>
            </a:r>
            <a:r>
              <a:rPr lang="tr-TR" dirty="0" smtClean="0"/>
              <a:t> -&gt; 7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547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912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613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754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581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30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049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173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965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789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Loan</a:t>
            </a:r>
            <a:r>
              <a:rPr lang="tr-TR" dirty="0" smtClean="0"/>
              <a:t> </a:t>
            </a:r>
            <a:r>
              <a:rPr lang="tr-TR" dirty="0" err="1" smtClean="0"/>
              <a:t>log</a:t>
            </a:r>
            <a:r>
              <a:rPr lang="tr-TR" dirty="0" smtClean="0"/>
              <a:t> 6,7</a:t>
            </a:r>
          </a:p>
          <a:p>
            <a:endParaRPr lang="tr-TR" dirty="0" smtClean="0"/>
          </a:p>
          <a:p>
            <a:r>
              <a:rPr lang="tr-TR" dirty="0" err="1" smtClean="0"/>
              <a:t>Coselog</a:t>
            </a:r>
            <a:r>
              <a:rPr lang="tr-TR" dirty="0" smtClean="0"/>
              <a:t> -&gt; 31</a:t>
            </a:r>
          </a:p>
          <a:p>
            <a:r>
              <a:rPr lang="tr-TR" dirty="0" err="1" smtClean="0"/>
              <a:t>Log</a:t>
            </a:r>
            <a:r>
              <a:rPr lang="tr-TR" baseline="0" dirty="0" smtClean="0"/>
              <a:t> -&gt; 11</a:t>
            </a:r>
          </a:p>
          <a:p>
            <a:endParaRPr lang="tr-TR" baseline="0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810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Loan</a:t>
            </a:r>
            <a:r>
              <a:rPr lang="tr-TR" dirty="0" smtClean="0"/>
              <a:t> </a:t>
            </a:r>
            <a:r>
              <a:rPr lang="tr-TR" dirty="0" err="1" smtClean="0"/>
              <a:t>log</a:t>
            </a:r>
            <a:r>
              <a:rPr lang="tr-TR" dirty="0" smtClean="0"/>
              <a:t> 6,7</a:t>
            </a:r>
          </a:p>
          <a:p>
            <a:endParaRPr lang="tr-TR" dirty="0" smtClean="0"/>
          </a:p>
          <a:p>
            <a:r>
              <a:rPr lang="tr-TR" dirty="0" err="1" smtClean="0"/>
              <a:t>Coselog</a:t>
            </a:r>
            <a:r>
              <a:rPr lang="tr-TR" dirty="0" smtClean="0"/>
              <a:t> -&gt; 31</a:t>
            </a:r>
          </a:p>
          <a:p>
            <a:r>
              <a:rPr lang="tr-TR" dirty="0" err="1" smtClean="0"/>
              <a:t>Log</a:t>
            </a:r>
            <a:r>
              <a:rPr lang="tr-TR" baseline="0" dirty="0" smtClean="0"/>
              <a:t> -&gt; 11</a:t>
            </a:r>
          </a:p>
          <a:p>
            <a:endParaRPr lang="tr-TR" baseline="0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201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Loan</a:t>
            </a:r>
            <a:r>
              <a:rPr lang="tr-TR" dirty="0" smtClean="0"/>
              <a:t> </a:t>
            </a:r>
            <a:r>
              <a:rPr lang="tr-TR" dirty="0" err="1" smtClean="0"/>
              <a:t>log</a:t>
            </a:r>
            <a:r>
              <a:rPr lang="tr-TR" dirty="0" smtClean="0"/>
              <a:t> 6,7</a:t>
            </a:r>
          </a:p>
          <a:p>
            <a:endParaRPr lang="tr-TR" dirty="0" smtClean="0"/>
          </a:p>
          <a:p>
            <a:r>
              <a:rPr lang="tr-TR" dirty="0" err="1" smtClean="0"/>
              <a:t>Coselog</a:t>
            </a:r>
            <a:r>
              <a:rPr lang="tr-TR" dirty="0" smtClean="0"/>
              <a:t> -&gt; 31</a:t>
            </a:r>
          </a:p>
          <a:p>
            <a:r>
              <a:rPr lang="tr-TR" dirty="0" err="1" smtClean="0"/>
              <a:t>Log</a:t>
            </a:r>
            <a:r>
              <a:rPr lang="tr-TR" baseline="0" dirty="0" smtClean="0"/>
              <a:t> -&gt; 11</a:t>
            </a:r>
          </a:p>
          <a:p>
            <a:endParaRPr lang="tr-TR" baseline="0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345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Loan</a:t>
            </a:r>
            <a:r>
              <a:rPr lang="tr-TR" dirty="0" smtClean="0"/>
              <a:t> </a:t>
            </a:r>
            <a:r>
              <a:rPr lang="tr-TR" dirty="0" err="1" smtClean="0"/>
              <a:t>log</a:t>
            </a:r>
            <a:r>
              <a:rPr lang="tr-TR" dirty="0" smtClean="0"/>
              <a:t> 6,7</a:t>
            </a:r>
          </a:p>
          <a:p>
            <a:endParaRPr lang="tr-TR" dirty="0" smtClean="0"/>
          </a:p>
          <a:p>
            <a:r>
              <a:rPr lang="tr-TR" dirty="0" err="1" smtClean="0"/>
              <a:t>Coselog</a:t>
            </a:r>
            <a:r>
              <a:rPr lang="tr-TR" dirty="0" smtClean="0"/>
              <a:t> -&gt; 31</a:t>
            </a:r>
          </a:p>
          <a:p>
            <a:r>
              <a:rPr lang="tr-TR" dirty="0" err="1" smtClean="0"/>
              <a:t>Log</a:t>
            </a:r>
            <a:r>
              <a:rPr lang="tr-TR" baseline="0" dirty="0" smtClean="0"/>
              <a:t> -&gt; 11</a:t>
            </a:r>
          </a:p>
          <a:p>
            <a:endParaRPr lang="tr-TR" baseline="0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564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Loan</a:t>
            </a:r>
            <a:r>
              <a:rPr lang="tr-TR" dirty="0" smtClean="0"/>
              <a:t> </a:t>
            </a:r>
            <a:r>
              <a:rPr lang="tr-TR" dirty="0" err="1" smtClean="0"/>
              <a:t>log</a:t>
            </a:r>
            <a:r>
              <a:rPr lang="tr-TR" dirty="0" smtClean="0"/>
              <a:t> 6,7</a:t>
            </a:r>
          </a:p>
          <a:p>
            <a:endParaRPr lang="tr-TR" dirty="0" smtClean="0"/>
          </a:p>
          <a:p>
            <a:r>
              <a:rPr lang="tr-TR" dirty="0" err="1" smtClean="0"/>
              <a:t>Coselog</a:t>
            </a:r>
            <a:r>
              <a:rPr lang="tr-TR" dirty="0" smtClean="0"/>
              <a:t> -&gt; 31</a:t>
            </a:r>
          </a:p>
          <a:p>
            <a:r>
              <a:rPr lang="tr-TR" dirty="0" err="1" smtClean="0"/>
              <a:t>Log</a:t>
            </a:r>
            <a:r>
              <a:rPr lang="tr-TR" baseline="0" dirty="0" smtClean="0"/>
              <a:t> -&gt; 11</a:t>
            </a:r>
          </a:p>
          <a:p>
            <a:endParaRPr lang="tr-TR" baseline="0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251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162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53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79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154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8626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624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1108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665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48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2200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58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[33] W. M. P. van der Aalst. Process mining: discovery, conformance and enhancement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business processes. Springer Science &amp; Business Media, 2011.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97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9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2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51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2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1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4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9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7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6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7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5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gif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gif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gi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gi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gif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e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e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e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Recommendation 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Generation for Performance Improvement by using Cross-Organizational Process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Yılmaz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Supervisor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: </a:t>
            </a:r>
            <a:r>
              <a:rPr lang="tr-T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Assoc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 Prof. Pınar Karagöz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East Technical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University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,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Computer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Engineering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September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97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492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Discovery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02449" y="2474261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Various different process mining </a:t>
            </a:r>
            <a:r>
              <a:rPr lang="en-US" sz="2000" dirty="0" smtClean="0"/>
              <a:t>algorithms</a:t>
            </a:r>
            <a:r>
              <a:rPr lang="tr-TR" sz="2000" dirty="0" smtClean="0"/>
              <a:t>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en-US" sz="2000" dirty="0" smtClean="0"/>
              <a:t>solving </a:t>
            </a:r>
            <a:r>
              <a:rPr lang="en-US" sz="2000" dirty="0"/>
              <a:t>different challenges </a:t>
            </a:r>
            <a:r>
              <a:rPr lang="en-US" sz="2000" dirty="0" smtClean="0"/>
              <a:t>in</a:t>
            </a:r>
            <a:r>
              <a:rPr lang="tr-TR" sz="2000" dirty="0" smtClean="0"/>
              <a:t> </a:t>
            </a:r>
            <a:r>
              <a:rPr lang="en-US" sz="2000" dirty="0" smtClean="0"/>
              <a:t>the </a:t>
            </a:r>
            <a:r>
              <a:rPr lang="en-US" sz="2000" dirty="0"/>
              <a:t>process mining area</a:t>
            </a:r>
            <a:endParaRPr lang="tr-TR" sz="2000" dirty="0" smtClean="0"/>
          </a:p>
          <a:p>
            <a:pPr lvl="1"/>
            <a:r>
              <a:rPr lang="tr-TR" sz="2000" dirty="0" smtClean="0"/>
              <a:t>Alpha A</a:t>
            </a:r>
            <a:r>
              <a:rPr lang="en-US" sz="2000" dirty="0" err="1" smtClean="0"/>
              <a:t>lgorithm</a:t>
            </a:r>
            <a:endParaRPr lang="en-US" sz="2000" dirty="0"/>
          </a:p>
          <a:p>
            <a:pPr lvl="1"/>
            <a:r>
              <a:rPr lang="en-US" sz="2000" dirty="0"/>
              <a:t>Inductive Approach</a:t>
            </a:r>
          </a:p>
          <a:p>
            <a:pPr lvl="1"/>
            <a:r>
              <a:rPr lang="en-US" sz="2000" dirty="0"/>
              <a:t>Hierarchical Clustering</a:t>
            </a:r>
          </a:p>
          <a:p>
            <a:pPr lvl="1"/>
            <a:r>
              <a:rPr lang="en-US" sz="2000" dirty="0"/>
              <a:t>Genetic Approach </a:t>
            </a:r>
          </a:p>
          <a:p>
            <a:pPr lvl="1"/>
            <a:r>
              <a:rPr lang="en-US" sz="2000" dirty="0"/>
              <a:t>Heuristic Approach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4" y="3190308"/>
            <a:ext cx="1972472" cy="178189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6719634" y="3555275"/>
            <a:ext cx="2118588" cy="1143000"/>
          </a:xfrm>
          <a:prstGeom prst="wedgeRoundRectCallout">
            <a:avLst>
              <a:gd name="adj1" fmla="val -97279"/>
              <a:gd name="adj2" fmla="val -79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 smtClean="0"/>
              <a:t>R</a:t>
            </a:r>
            <a:r>
              <a:rPr lang="en-US" b="1" dirty="0" err="1" smtClean="0"/>
              <a:t>obust</a:t>
            </a:r>
            <a:r>
              <a:rPr lang="en-US" b="1" dirty="0"/>
              <a:t>, repeatable </a:t>
            </a:r>
            <a:r>
              <a:rPr lang="en-US" b="1" dirty="0" smtClean="0"/>
              <a:t>and</a:t>
            </a:r>
            <a:r>
              <a:rPr lang="tr-TR" b="1" dirty="0" smtClean="0"/>
              <a:t> </a:t>
            </a:r>
            <a:r>
              <a:rPr lang="en-US" b="1" dirty="0" smtClean="0"/>
              <a:t>mature </a:t>
            </a:r>
            <a:r>
              <a:rPr lang="en-US" b="1" dirty="0"/>
              <a:t>set of approaches</a:t>
            </a:r>
          </a:p>
        </p:txBody>
      </p:sp>
    </p:spTree>
    <p:extLst>
      <p:ext uri="{BB962C8B-B14F-4D97-AF65-F5344CB8AC3E}">
        <p14:creationId xmlns:p14="http://schemas.microsoft.com/office/powerpoint/2010/main" val="1714944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85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Cross-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organizational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09705" y="1848257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Analyze</a:t>
            </a:r>
            <a:r>
              <a:rPr lang="tr-TR" sz="2000" dirty="0" smtClean="0"/>
              <a:t> </a:t>
            </a:r>
            <a:r>
              <a:rPr lang="tr-TR" sz="2000" dirty="0" err="1" smtClean="0"/>
              <a:t>processes</a:t>
            </a:r>
            <a:r>
              <a:rPr lang="tr-TR" sz="2000" dirty="0" smtClean="0"/>
              <a:t> of </a:t>
            </a:r>
            <a:r>
              <a:rPr lang="tr-TR" sz="2000" dirty="0" err="1" smtClean="0"/>
              <a:t>organizations</a:t>
            </a:r>
            <a:r>
              <a:rPr lang="tr-TR" sz="2000" dirty="0" smtClean="0"/>
              <a:t> in an </a:t>
            </a:r>
            <a:r>
              <a:rPr lang="tr-TR" sz="2000" dirty="0" err="1" smtClean="0"/>
              <a:t>objective</a:t>
            </a:r>
            <a:r>
              <a:rPr lang="tr-TR" sz="2000" dirty="0" smtClean="0"/>
              <a:t> </a:t>
            </a:r>
            <a:r>
              <a:rPr lang="tr-TR" sz="2000" dirty="0" err="1" smtClean="0"/>
              <a:t>manner</a:t>
            </a:r>
            <a:endParaRPr lang="tr-TR" sz="2000" dirty="0"/>
          </a:p>
          <a:p>
            <a:endParaRPr lang="tr-TR" sz="2000" dirty="0" smtClean="0"/>
          </a:p>
          <a:p>
            <a:r>
              <a:rPr lang="tr-TR" sz="2000" dirty="0" err="1" smtClean="0"/>
              <a:t>Matching</a:t>
            </a:r>
            <a:r>
              <a:rPr lang="tr-TR" sz="2000" dirty="0" smtClean="0"/>
              <a:t> </a:t>
            </a:r>
            <a:r>
              <a:rPr lang="tr-TR" sz="2000" dirty="0" err="1" smtClean="0"/>
              <a:t>behaviors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</a:t>
            </a:r>
            <a:r>
              <a:rPr lang="tr-TR" sz="2000" dirty="0" err="1" smtClean="0"/>
              <a:t>models</a:t>
            </a:r>
            <a:r>
              <a:rPr lang="tr-TR" sz="2000" dirty="0" smtClean="0"/>
              <a:t> of </a:t>
            </a:r>
            <a:r>
              <a:rPr lang="tr-TR" sz="2000" dirty="0" err="1" smtClean="0"/>
              <a:t>organizations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err="1" smtClean="0"/>
              <a:t>Configurable</a:t>
            </a:r>
            <a:r>
              <a:rPr lang="tr-TR" sz="2000" dirty="0" smtClean="0"/>
              <a:t>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</a:t>
            </a:r>
            <a:r>
              <a:rPr lang="tr-TR" sz="2000" dirty="0" err="1" smtClean="0"/>
              <a:t>models</a:t>
            </a:r>
            <a:r>
              <a:rPr lang="tr-TR" sz="2000" dirty="0" smtClean="0"/>
              <a:t>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dirty="0" err="1" smtClean="0"/>
              <a:t>organizations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err="1" smtClean="0"/>
              <a:t>Intra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inter-organizational</a:t>
            </a:r>
            <a:r>
              <a:rPr lang="tr-TR" sz="2000" dirty="0" smtClean="0"/>
              <a:t>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</a:t>
            </a:r>
            <a:r>
              <a:rPr lang="tr-TR" sz="2000" dirty="0" err="1" smtClean="0"/>
              <a:t>mining</a:t>
            </a:r>
            <a:r>
              <a:rPr lang="tr-TR" sz="2000" dirty="0" smtClean="0"/>
              <a:t>:</a:t>
            </a:r>
          </a:p>
          <a:p>
            <a:pPr lvl="1"/>
            <a:r>
              <a:rPr lang="tr-TR" sz="1800" dirty="0" err="1" smtClean="0"/>
              <a:t>Collobaration</a:t>
            </a:r>
            <a:endParaRPr lang="tr-TR" sz="1800" dirty="0" smtClean="0"/>
          </a:p>
          <a:p>
            <a:pPr lvl="1"/>
            <a:r>
              <a:rPr lang="tr-TR" sz="1800" dirty="0" err="1" smtClean="0"/>
              <a:t>Exploiting</a:t>
            </a:r>
            <a:r>
              <a:rPr lang="tr-TR" sz="1800" dirty="0" smtClean="0"/>
              <a:t> </a:t>
            </a:r>
            <a:r>
              <a:rPr lang="tr-TR" sz="1800" dirty="0" err="1" smtClean="0"/>
              <a:t>commonality</a:t>
            </a:r>
            <a:endParaRPr lang="en-US" sz="18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707222" y="5153972"/>
            <a:ext cx="2118588" cy="1143000"/>
          </a:xfrm>
          <a:prstGeom prst="wedgeRoundRectCallout">
            <a:avLst>
              <a:gd name="adj1" fmla="val -83880"/>
              <a:gd name="adj2" fmla="val -153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 smtClean="0"/>
              <a:t>Learning </a:t>
            </a:r>
            <a:r>
              <a:rPr lang="tr-TR" b="1" dirty="0" err="1" smtClean="0"/>
              <a:t>opportunity</a:t>
            </a:r>
            <a:r>
              <a:rPr lang="tr-TR" b="1" dirty="0" smtClean="0"/>
              <a:t> of </a:t>
            </a:r>
            <a:r>
              <a:rPr lang="tr-TR" b="1" dirty="0" err="1" smtClean="0"/>
              <a:t>organizations</a:t>
            </a:r>
            <a:r>
              <a:rPr lang="tr-TR" b="1" dirty="0" smtClean="0"/>
              <a:t> </a:t>
            </a:r>
            <a:r>
              <a:rPr lang="tr-TR" b="1" dirty="0" err="1" smtClean="0"/>
              <a:t>from</a:t>
            </a:r>
            <a:r>
              <a:rPr lang="tr-TR" b="1" dirty="0" smtClean="0"/>
              <a:t> </a:t>
            </a:r>
            <a:r>
              <a:rPr lang="tr-TR" b="1" dirty="0" err="1" smtClean="0"/>
              <a:t>each</a:t>
            </a:r>
            <a:r>
              <a:rPr lang="tr-TR" b="1" dirty="0" smtClean="0"/>
              <a:t> </a:t>
            </a:r>
            <a:r>
              <a:rPr lang="tr-TR" b="1" dirty="0" err="1" smtClean="0"/>
              <a:t>other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892662"/>
            <a:ext cx="2495117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00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09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Similarity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/>
              <a:t>E</a:t>
            </a:r>
            <a:r>
              <a:rPr lang="en-US" sz="2000" dirty="0" smtClean="0"/>
              <a:t>merging </a:t>
            </a:r>
            <a:r>
              <a:rPr lang="en-US" sz="2000" dirty="0"/>
              <a:t>attention in business </a:t>
            </a:r>
            <a:r>
              <a:rPr lang="en-US" sz="2000" dirty="0" smtClean="0"/>
              <a:t>processes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smtClean="0"/>
              <a:t>R</a:t>
            </a:r>
            <a:r>
              <a:rPr lang="en-US" sz="2000" dirty="0" err="1" smtClean="0"/>
              <a:t>epository</a:t>
            </a:r>
            <a:r>
              <a:rPr lang="tr-TR" sz="2000" dirty="0" smtClean="0"/>
              <a:t> </a:t>
            </a:r>
            <a:r>
              <a:rPr lang="en-US" sz="2000" dirty="0" smtClean="0"/>
              <a:t>of </a:t>
            </a:r>
            <a:r>
              <a:rPr lang="en-US" sz="2000" dirty="0"/>
              <a:t>process models of similar business </a:t>
            </a:r>
            <a:r>
              <a:rPr lang="en-US" sz="2000" dirty="0" smtClean="0"/>
              <a:t>operations</a:t>
            </a:r>
            <a:endParaRPr lang="tr-TR" sz="2000" dirty="0" smtClean="0"/>
          </a:p>
          <a:p>
            <a:endParaRPr lang="tr-TR" sz="2000" dirty="0"/>
          </a:p>
          <a:p>
            <a:pPr lvl="1"/>
            <a:r>
              <a:rPr lang="tr-TR" sz="1800" dirty="0" err="1" smtClean="0"/>
              <a:t>Similarity</a:t>
            </a:r>
            <a:r>
              <a:rPr lang="tr-TR" sz="1800" dirty="0" smtClean="0"/>
              <a:t> </a:t>
            </a:r>
            <a:r>
              <a:rPr lang="tr-TR" sz="1800" dirty="0" err="1" smtClean="0"/>
              <a:t>Metrics</a:t>
            </a:r>
            <a:endParaRPr lang="tr-TR" sz="1800" dirty="0" smtClean="0"/>
          </a:p>
          <a:p>
            <a:pPr lvl="1"/>
            <a:r>
              <a:rPr lang="tr-TR" sz="1800" dirty="0" err="1" smtClean="0"/>
              <a:t>Alignment</a:t>
            </a:r>
            <a:r>
              <a:rPr lang="tr-TR" sz="1800" dirty="0" smtClean="0"/>
              <a:t> </a:t>
            </a:r>
            <a:r>
              <a:rPr lang="tr-TR" sz="1800" dirty="0" err="1" smtClean="0"/>
              <a:t>Matrix</a:t>
            </a:r>
            <a:endParaRPr lang="tr-TR" sz="1800" dirty="0" smtClean="0"/>
          </a:p>
          <a:p>
            <a:pPr lvl="1"/>
            <a:r>
              <a:rPr lang="tr-TR" sz="1800" dirty="0" smtClean="0"/>
              <a:t>Delta Analysis</a:t>
            </a:r>
          </a:p>
          <a:p>
            <a:pPr lvl="1"/>
            <a:r>
              <a:rPr lang="tr-TR" sz="1800" dirty="0" err="1" smtClean="0"/>
              <a:t>Mismatch</a:t>
            </a:r>
            <a:r>
              <a:rPr lang="tr-TR" sz="1800" dirty="0" smtClean="0"/>
              <a:t> </a:t>
            </a:r>
            <a:r>
              <a:rPr lang="tr-TR" sz="1800" dirty="0" err="1" smtClean="0"/>
              <a:t>Patterns</a:t>
            </a:r>
            <a:endParaRPr lang="en-US" sz="1800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6517352" y="4081408"/>
            <a:ext cx="2118588" cy="1143000"/>
          </a:xfrm>
          <a:prstGeom prst="wedgeRoundRectCallout">
            <a:avLst>
              <a:gd name="adj1" fmla="val -95830"/>
              <a:gd name="adj2" fmla="val 350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 smtClean="0"/>
              <a:t>Point </a:t>
            </a:r>
            <a:r>
              <a:rPr lang="tr-TR" b="1" dirty="0" err="1" smtClean="0"/>
              <a:t>the</a:t>
            </a:r>
            <a:r>
              <a:rPr lang="tr-TR" b="1" dirty="0" smtClean="0"/>
              <a:t> </a:t>
            </a:r>
            <a:r>
              <a:rPr lang="tr-TR" b="1" dirty="0" err="1" smtClean="0"/>
              <a:t>differences</a:t>
            </a:r>
            <a:r>
              <a:rPr lang="tr-TR" b="1" dirty="0" smtClean="0"/>
              <a:t> </a:t>
            </a:r>
            <a:r>
              <a:rPr lang="tr-TR" b="1" dirty="0" err="1" smtClean="0"/>
              <a:t>between</a:t>
            </a:r>
            <a:r>
              <a:rPr lang="tr-TR" b="1" dirty="0" smtClean="0"/>
              <a:t> </a:t>
            </a:r>
            <a:r>
              <a:rPr lang="tr-TR" b="1" dirty="0" err="1" smtClean="0"/>
              <a:t>organizations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7" y="2868850"/>
            <a:ext cx="23812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06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30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of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This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/>
              <a:t>C</a:t>
            </a:r>
            <a:r>
              <a:rPr lang="en-US" sz="2000" dirty="0" smtClean="0"/>
              <a:t>ross-organizational </a:t>
            </a:r>
            <a:r>
              <a:rPr lang="en-US" sz="2000" dirty="0"/>
              <a:t>process mining </a:t>
            </a:r>
            <a:r>
              <a:rPr lang="tr-TR" sz="2000" dirty="0" err="1" smtClean="0"/>
              <a:t>approach</a:t>
            </a:r>
            <a:r>
              <a:rPr lang="tr-TR" sz="2000" dirty="0" smtClean="0"/>
              <a:t> </a:t>
            </a:r>
            <a:r>
              <a:rPr lang="en-US" sz="2000" dirty="0" smtClean="0"/>
              <a:t>for </a:t>
            </a:r>
            <a:r>
              <a:rPr lang="en-US" sz="2000" dirty="0"/>
              <a:t>process performance </a:t>
            </a:r>
            <a:r>
              <a:rPr lang="en-US" sz="2000" dirty="0" smtClean="0"/>
              <a:t>improvement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smtClean="0"/>
              <a:t>G</a:t>
            </a:r>
            <a:r>
              <a:rPr lang="en-US" sz="2000" dirty="0" err="1" smtClean="0"/>
              <a:t>eneric</a:t>
            </a:r>
            <a:r>
              <a:rPr lang="en-US" sz="2000" dirty="0"/>
              <a:t>, noise-capable process mining method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dirty="0" err="1" smtClean="0"/>
              <a:t>mining</a:t>
            </a:r>
            <a:r>
              <a:rPr lang="tr-TR" sz="2000" dirty="0" smtClean="0"/>
              <a:t>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</a:t>
            </a:r>
            <a:r>
              <a:rPr lang="tr-TR" sz="2000" dirty="0" err="1" smtClean="0"/>
              <a:t>models</a:t>
            </a:r>
            <a:r>
              <a:rPr lang="tr-TR" sz="2000" dirty="0" smtClean="0"/>
              <a:t> of </a:t>
            </a:r>
            <a:r>
              <a:rPr lang="tr-TR" sz="2000" dirty="0" err="1" smtClean="0"/>
              <a:t>different</a:t>
            </a:r>
            <a:r>
              <a:rPr lang="tr-TR" sz="2000" dirty="0" smtClean="0"/>
              <a:t> </a:t>
            </a:r>
            <a:r>
              <a:rPr lang="tr-TR" sz="2000" dirty="0" err="1" smtClean="0"/>
              <a:t>organizations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smtClean="0"/>
              <a:t>Clustering of </a:t>
            </a:r>
            <a:r>
              <a:rPr lang="en-US" sz="2000" dirty="0" smtClean="0"/>
              <a:t>organizations</a:t>
            </a:r>
            <a:r>
              <a:rPr lang="tr-TR" sz="2000" dirty="0" smtClean="0"/>
              <a:t> </a:t>
            </a:r>
            <a:r>
              <a:rPr lang="en-US" sz="2000" dirty="0" smtClean="0"/>
              <a:t>based on their performance indicators </a:t>
            </a:r>
            <a:endParaRPr lang="tr-TR" sz="2000" dirty="0" smtClean="0"/>
          </a:p>
          <a:p>
            <a:pPr lvl="1"/>
            <a:r>
              <a:rPr lang="tr-TR" sz="1600" dirty="0" err="1" smtClean="0"/>
              <a:t>Unlike</a:t>
            </a:r>
            <a:r>
              <a:rPr lang="tr-TR" sz="1600" dirty="0" smtClean="0"/>
              <a:t> </a:t>
            </a:r>
            <a:r>
              <a:rPr lang="tr-TR" sz="1600" dirty="0" err="1" smtClean="0"/>
              <a:t>the</a:t>
            </a:r>
            <a:r>
              <a:rPr lang="tr-TR" sz="1600" dirty="0" smtClean="0"/>
              <a:t> </a:t>
            </a:r>
            <a:r>
              <a:rPr lang="tr-TR" sz="1600" dirty="0" err="1" smtClean="0"/>
              <a:t>clustering</a:t>
            </a:r>
            <a:r>
              <a:rPr lang="tr-TR" sz="1600" dirty="0" smtClean="0"/>
              <a:t> </a:t>
            </a:r>
            <a:r>
              <a:rPr lang="tr-TR" sz="1600" dirty="0" err="1" smtClean="0"/>
              <a:t>methods</a:t>
            </a:r>
            <a:r>
              <a:rPr lang="tr-TR" sz="1600" dirty="0" smtClean="0"/>
              <a:t> </a:t>
            </a:r>
            <a:r>
              <a:rPr lang="tr-TR" sz="1600" dirty="0" err="1" smtClean="0"/>
              <a:t>based</a:t>
            </a:r>
            <a:r>
              <a:rPr lang="tr-TR" sz="1600" dirty="0" smtClean="0"/>
              <a:t> on </a:t>
            </a:r>
            <a:r>
              <a:rPr lang="tr-TR" sz="1600" dirty="0" err="1" smtClean="0"/>
              <a:t>process</a:t>
            </a:r>
            <a:r>
              <a:rPr lang="tr-TR" sz="1600" dirty="0" smtClean="0"/>
              <a:t> </a:t>
            </a:r>
            <a:r>
              <a:rPr lang="tr-TR" sz="1600" dirty="0" err="1" smtClean="0"/>
              <a:t>structures</a:t>
            </a:r>
            <a:r>
              <a:rPr lang="tr-TR" sz="1600" dirty="0" smtClean="0"/>
              <a:t> in </a:t>
            </a:r>
            <a:r>
              <a:rPr lang="tr-TR" sz="1600" dirty="0" err="1" smtClean="0"/>
              <a:t>the</a:t>
            </a:r>
            <a:r>
              <a:rPr lang="tr-TR" sz="1600" dirty="0" smtClean="0"/>
              <a:t> </a:t>
            </a:r>
            <a:r>
              <a:rPr lang="tr-TR" sz="1600" dirty="0" err="1" smtClean="0"/>
              <a:t>literature</a:t>
            </a:r>
            <a:endParaRPr lang="tr-TR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62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of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This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Mismatch </a:t>
            </a:r>
            <a:r>
              <a:rPr lang="en-US" sz="1800" dirty="0"/>
              <a:t>analysis </a:t>
            </a:r>
            <a:r>
              <a:rPr lang="tr-TR" sz="1800" dirty="0" err="1" smtClean="0"/>
              <a:t>for</a:t>
            </a:r>
            <a:r>
              <a:rPr lang="tr-TR" sz="1800" dirty="0" smtClean="0"/>
              <a:t> s</a:t>
            </a:r>
            <a:r>
              <a:rPr lang="en-US" sz="1800" dirty="0" smtClean="0"/>
              <a:t>potting </a:t>
            </a:r>
            <a:r>
              <a:rPr lang="en-US" sz="1800" dirty="0"/>
              <a:t>differences between</a:t>
            </a:r>
          </a:p>
          <a:p>
            <a:pPr marL="0" indent="0">
              <a:buNone/>
            </a:pPr>
            <a:r>
              <a:rPr lang="tr-TR" sz="1800" dirty="0"/>
              <a:t> </a:t>
            </a:r>
            <a:r>
              <a:rPr lang="en-US" sz="1800" dirty="0" smtClean="0"/>
              <a:t>processes </a:t>
            </a:r>
            <a:r>
              <a:rPr lang="en-US" sz="1800" dirty="0"/>
              <a:t>of </a:t>
            </a:r>
            <a:r>
              <a:rPr lang="en-US" sz="1800" dirty="0" smtClean="0"/>
              <a:t>organizations</a:t>
            </a:r>
            <a:endParaRPr lang="tr-TR" sz="1800" dirty="0" smtClean="0"/>
          </a:p>
          <a:p>
            <a:pPr lvl="1"/>
            <a:r>
              <a:rPr lang="tr-TR" dirty="0" err="1" smtClean="0"/>
              <a:t>Formulation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implementation</a:t>
            </a:r>
            <a:r>
              <a:rPr lang="tr-TR" dirty="0" smtClean="0"/>
              <a:t> of </a:t>
            </a:r>
            <a:r>
              <a:rPr lang="tr-TR" dirty="0" err="1" smtClean="0"/>
              <a:t>patterns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analyzers</a:t>
            </a:r>
            <a:r>
              <a:rPr lang="tr-TR" dirty="0" smtClean="0"/>
              <a:t>	</a:t>
            </a:r>
          </a:p>
          <a:p>
            <a:pPr marL="0" indent="0">
              <a:buNone/>
            </a:pPr>
            <a:endParaRPr lang="tr-TR" sz="1800" dirty="0" smtClean="0"/>
          </a:p>
          <a:p>
            <a:r>
              <a:rPr lang="en-US" sz="1800" dirty="0"/>
              <a:t>Recommendation generation </a:t>
            </a:r>
            <a:r>
              <a:rPr lang="tr-TR" sz="1800" dirty="0" err="1" smtClean="0"/>
              <a:t>to</a:t>
            </a:r>
            <a:r>
              <a:rPr lang="tr-TR" sz="1800" dirty="0" smtClean="0"/>
              <a:t> </a:t>
            </a:r>
            <a:r>
              <a:rPr lang="tr-TR" sz="1800" dirty="0" err="1" smtClean="0"/>
              <a:t>show</a:t>
            </a:r>
            <a:r>
              <a:rPr lang="tr-TR" sz="1800" dirty="0" smtClean="0"/>
              <a:t> how </a:t>
            </a:r>
            <a:r>
              <a:rPr lang="en-US" sz="1800" dirty="0" smtClean="0"/>
              <a:t>organizations </a:t>
            </a:r>
            <a:r>
              <a:rPr lang="en-US" sz="1800" dirty="0"/>
              <a:t>can learn from other </a:t>
            </a:r>
            <a:r>
              <a:rPr lang="en-US" sz="1800" dirty="0" smtClean="0"/>
              <a:t>organizations</a:t>
            </a:r>
            <a:r>
              <a:rPr lang="tr-TR" sz="1800" dirty="0" smtClean="0"/>
              <a:t> </a:t>
            </a:r>
            <a:r>
              <a:rPr lang="en-US" sz="1800" dirty="0" smtClean="0"/>
              <a:t>which </a:t>
            </a:r>
            <a:r>
              <a:rPr lang="en-US" sz="1800" dirty="0"/>
              <a:t>perform </a:t>
            </a:r>
            <a:r>
              <a:rPr lang="en-US" sz="1800" dirty="0" smtClean="0"/>
              <a:t>better</a:t>
            </a:r>
            <a:endParaRPr lang="tr-TR" sz="1800" dirty="0" smtClean="0"/>
          </a:p>
          <a:p>
            <a:endParaRPr lang="tr-TR" sz="1800" dirty="0" smtClean="0"/>
          </a:p>
          <a:p>
            <a:r>
              <a:rPr lang="tr-TR" sz="1800" dirty="0" smtClean="0"/>
              <a:t>Open-</a:t>
            </a:r>
            <a:r>
              <a:rPr lang="tr-TR" sz="1800" dirty="0" err="1" smtClean="0"/>
              <a:t>source</a:t>
            </a:r>
            <a:r>
              <a:rPr lang="tr-TR" sz="1800" dirty="0" smtClean="0"/>
              <a:t>, e</a:t>
            </a:r>
            <a:r>
              <a:rPr lang="en-US" sz="1800" dirty="0" err="1" smtClean="0"/>
              <a:t>xtensible</a:t>
            </a:r>
            <a:r>
              <a:rPr lang="en-US" sz="1800" dirty="0" smtClean="0"/>
              <a:t> </a:t>
            </a:r>
            <a:r>
              <a:rPr lang="en-US" sz="1800" dirty="0"/>
              <a:t>and configurable </a:t>
            </a:r>
            <a:r>
              <a:rPr lang="en-US" sz="1800" dirty="0" smtClean="0"/>
              <a:t>set</a:t>
            </a:r>
            <a:r>
              <a:rPr lang="tr-TR" sz="1800" dirty="0" smtClean="0"/>
              <a:t> </a:t>
            </a:r>
            <a:r>
              <a:rPr lang="en-US" sz="1800" dirty="0" smtClean="0"/>
              <a:t>of </a:t>
            </a:r>
            <a:r>
              <a:rPr lang="en-US" sz="1800" dirty="0"/>
              <a:t>plugins in </a:t>
            </a:r>
            <a:r>
              <a:rPr lang="en-US" sz="1800" dirty="0" err="1"/>
              <a:t>ProM</a:t>
            </a:r>
            <a:r>
              <a:rPr lang="en-US" sz="1800" dirty="0"/>
              <a:t> </a:t>
            </a:r>
            <a:r>
              <a:rPr lang="en-US" sz="1800" dirty="0" smtClean="0"/>
              <a:t>framework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36" y="4794062"/>
            <a:ext cx="2419784" cy="10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86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93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Conclusion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Future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0000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649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1569788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/>
              <a:t>O</a:t>
            </a:r>
            <a:r>
              <a:rPr lang="en-US" sz="2000" dirty="0" err="1" smtClean="0"/>
              <a:t>utputs</a:t>
            </a:r>
            <a:r>
              <a:rPr lang="en-US" sz="2000" dirty="0" smtClean="0"/>
              <a:t> </a:t>
            </a:r>
            <a:r>
              <a:rPr lang="en-US" sz="2000" dirty="0"/>
              <a:t>of the software systems like Enterprise Resource Planning (ERP) </a:t>
            </a:r>
            <a:r>
              <a:rPr lang="en-US" sz="2000" dirty="0" smtClean="0"/>
              <a:t>or</a:t>
            </a:r>
            <a:r>
              <a:rPr lang="tr-TR" sz="2000" dirty="0" smtClean="0"/>
              <a:t> </a:t>
            </a:r>
            <a:r>
              <a:rPr lang="en-US" sz="2000" dirty="0" smtClean="0"/>
              <a:t>Business </a:t>
            </a:r>
            <a:r>
              <a:rPr lang="en-US" sz="2000" dirty="0"/>
              <a:t>Process Management (BPM)</a:t>
            </a:r>
            <a:endParaRPr lang="tr-TR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90" b="33353"/>
          <a:stretch/>
        </p:blipFill>
        <p:spPr>
          <a:xfrm>
            <a:off x="3613070" y="2997481"/>
            <a:ext cx="4715519" cy="3124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72663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27" y="1857411"/>
            <a:ext cx="7105678" cy="436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80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55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 err="1" smtClean="0"/>
              <a:t>Workflow</a:t>
            </a:r>
            <a:r>
              <a:rPr lang="tr-TR" sz="2400" dirty="0" smtClean="0"/>
              <a:t> Net</a:t>
            </a:r>
          </a:p>
          <a:p>
            <a:pPr lvl="1"/>
            <a:r>
              <a:rPr lang="tr-TR" sz="2000" dirty="0" err="1" smtClean="0"/>
              <a:t>Petri</a:t>
            </a:r>
            <a:r>
              <a:rPr lang="tr-TR" sz="2000" dirty="0" smtClean="0"/>
              <a:t> net </a:t>
            </a:r>
            <a:r>
              <a:rPr lang="tr-TR" sz="2000" dirty="0" err="1" smtClean="0"/>
              <a:t>with</a:t>
            </a:r>
            <a:r>
              <a:rPr lang="tr-TR" sz="2000" dirty="0" smtClean="0"/>
              <a:t> a start </a:t>
            </a:r>
            <a:r>
              <a:rPr lang="tr-TR" sz="2000" dirty="0" err="1" smtClean="0"/>
              <a:t>node</a:t>
            </a:r>
            <a:r>
              <a:rPr lang="tr-TR" sz="2000" dirty="0" smtClean="0"/>
              <a:t>, </a:t>
            </a:r>
            <a:r>
              <a:rPr lang="tr-TR" sz="2000" dirty="0" err="1" smtClean="0"/>
              <a:t>end</a:t>
            </a:r>
            <a:r>
              <a:rPr lang="tr-TR" sz="2000" dirty="0" smtClean="0"/>
              <a:t> </a:t>
            </a:r>
            <a:r>
              <a:rPr lang="tr-TR" sz="2000" dirty="0" err="1" smtClean="0"/>
              <a:t>node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connectedness</a:t>
            </a:r>
            <a:endParaRPr lang="tr-TR" sz="2000" dirty="0" smtClean="0"/>
          </a:p>
          <a:p>
            <a:pPr lvl="1"/>
            <a:endParaRPr lang="tr-TR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75" y="3398320"/>
            <a:ext cx="6288482" cy="170989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 sz="1800" dirty="0" smtClean="0"/>
              <a:t>Mathematical background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1327524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/>
              <a:t>Business </a:t>
            </a:r>
            <a:r>
              <a:rPr lang="tr-TR" sz="2400" dirty="0" err="1"/>
              <a:t>Process</a:t>
            </a:r>
            <a:r>
              <a:rPr lang="tr-TR" sz="2400" dirty="0"/>
              <a:t> </a:t>
            </a:r>
            <a:r>
              <a:rPr lang="tr-TR" sz="2400" dirty="0" err="1"/>
              <a:t>Modelling</a:t>
            </a:r>
            <a:r>
              <a:rPr lang="tr-TR" sz="2400" dirty="0"/>
              <a:t> </a:t>
            </a:r>
            <a:r>
              <a:rPr lang="tr-TR" sz="2400" dirty="0" err="1"/>
              <a:t>Notation</a:t>
            </a:r>
            <a:r>
              <a:rPr lang="tr-TR" sz="2400" dirty="0"/>
              <a:t> (BPMN)</a:t>
            </a:r>
          </a:p>
          <a:p>
            <a:pPr lvl="1"/>
            <a:r>
              <a:rPr lang="tr-TR" sz="2000" dirty="0" err="1" smtClean="0"/>
              <a:t>Standardized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easy</a:t>
            </a:r>
            <a:r>
              <a:rPr lang="tr-TR" sz="2000" dirty="0" smtClean="0"/>
              <a:t> </a:t>
            </a:r>
            <a:r>
              <a:rPr lang="tr-TR" sz="2000" dirty="0" err="1" smtClean="0"/>
              <a:t>to</a:t>
            </a:r>
            <a:r>
              <a:rPr lang="tr-TR" sz="2000" dirty="0" smtClean="0"/>
              <a:t> </a:t>
            </a:r>
            <a:r>
              <a:rPr lang="tr-TR" sz="2000" dirty="0" err="1" smtClean="0"/>
              <a:t>understand</a:t>
            </a:r>
            <a:r>
              <a:rPr lang="tr-TR" sz="2000" dirty="0" smtClean="0"/>
              <a:t> </a:t>
            </a:r>
            <a:r>
              <a:rPr lang="tr-TR" sz="2000" dirty="0" err="1" smtClean="0"/>
              <a:t>by</a:t>
            </a:r>
            <a:r>
              <a:rPr lang="tr-TR" sz="2000" dirty="0" smtClean="0"/>
              <a:t> </a:t>
            </a:r>
            <a:r>
              <a:rPr lang="tr-TR" sz="2000" dirty="0" err="1" smtClean="0"/>
              <a:t>stakeholders</a:t>
            </a:r>
            <a:endParaRPr lang="tr-TR" sz="2000" dirty="0" smtClean="0"/>
          </a:p>
          <a:p>
            <a:pPr lvl="1"/>
            <a:endParaRPr lang="tr-TR" sz="2400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 sz="1800" dirty="0" smtClean="0"/>
              <a:t>Business </a:t>
            </a:r>
            <a:r>
              <a:rPr lang="tr-TR" sz="1800" dirty="0" err="1" smtClean="0"/>
              <a:t>oriented</a:t>
            </a:r>
            <a:endParaRPr lang="tr-TR" sz="1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73" y="3121321"/>
            <a:ext cx="6325583" cy="19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82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642088" y="4148736"/>
            <a:ext cx="780896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72300" y="4518553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B.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Sc</a:t>
            </a:r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99028" y="4544418"/>
            <a:ext cx="2095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Business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Process</a:t>
            </a:r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 Management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JREAP-C (MIL-STD-3011)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00442" y="4518552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M.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Sc</a:t>
            </a:r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78815" y="4515439"/>
            <a:ext cx="12830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Double-Major</a:t>
            </a:r>
            <a:r>
              <a:rPr lang="tr-TR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568303" y="4544417"/>
            <a:ext cx="1492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SAP IT Operations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Analytics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9755" y="2246800"/>
            <a:ext cx="1397725" cy="2205065"/>
            <a:chOff x="619755" y="2246800"/>
            <a:chExt cx="1397725" cy="2205065"/>
          </a:xfrm>
        </p:grpSpPr>
        <p:grpSp>
          <p:nvGrpSpPr>
            <p:cNvPr id="44" name="Group 43"/>
            <p:cNvGrpSpPr/>
            <p:nvPr/>
          </p:nvGrpSpPr>
          <p:grpSpPr>
            <a:xfrm>
              <a:off x="619755" y="2692821"/>
              <a:ext cx="1397725" cy="1759044"/>
              <a:chOff x="826340" y="2447429"/>
              <a:chExt cx="1863633" cy="2345393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353990" y="444400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2012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726521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ardrop 47"/>
              <p:cNvSpPr/>
              <p:nvPr/>
            </p:nvSpPr>
            <p:spPr>
              <a:xfrm rot="10800000">
                <a:off x="1626925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2A80B9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26340" y="2447429"/>
                <a:ext cx="1863633" cy="397364"/>
              </a:xfrm>
              <a:prstGeom prst="rect">
                <a:avLst/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1000" b="1" dirty="0" err="1" smtClean="0"/>
                  <a:t>Industrial</a:t>
                </a:r>
                <a:r>
                  <a:rPr lang="tr-TR" sz="1000" b="1" dirty="0" smtClean="0"/>
                  <a:t> </a:t>
                </a:r>
                <a:r>
                  <a:rPr lang="tr-TR" sz="1000" b="1" dirty="0" err="1" smtClean="0"/>
                  <a:t>Engineering</a:t>
                </a:r>
                <a:endParaRPr lang="en-US" sz="1000" b="1" dirty="0"/>
              </a:p>
            </p:txBody>
          </p:sp>
        </p:grpSp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1075868" y="2246800"/>
              <a:ext cx="438045" cy="36241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264676" y="2688525"/>
            <a:ext cx="1366373" cy="1776932"/>
            <a:chOff x="2264676" y="2688525"/>
            <a:chExt cx="1366373" cy="1776932"/>
          </a:xfrm>
        </p:grpSpPr>
        <p:grpSp>
          <p:nvGrpSpPr>
            <p:cNvPr id="57" name="Group 56"/>
            <p:cNvGrpSpPr/>
            <p:nvPr/>
          </p:nvGrpSpPr>
          <p:grpSpPr>
            <a:xfrm>
              <a:off x="2264676" y="3165456"/>
              <a:ext cx="1366373" cy="1300001"/>
              <a:chOff x="3019568" y="3077608"/>
              <a:chExt cx="1748406" cy="1733336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3512225" y="4462131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19568" y="3077608"/>
                <a:ext cx="1748406" cy="397364"/>
              </a:xfrm>
              <a:prstGeom prst="rect">
                <a:avLst/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1000" b="1" dirty="0" err="1" smtClean="0"/>
                  <a:t>Computer</a:t>
                </a:r>
                <a:r>
                  <a:rPr lang="tr-TR" sz="1000" b="1" dirty="0" smtClean="0"/>
                  <a:t> </a:t>
                </a:r>
                <a:r>
                  <a:rPr lang="tr-TR" sz="1000" b="1" dirty="0" err="1" smtClean="0"/>
                  <a:t>Engineering</a:t>
                </a:r>
                <a:endParaRPr lang="en-US" sz="1000" b="1" dirty="0"/>
              </a:p>
            </p:txBody>
          </p:sp>
          <p:cxnSp>
            <p:nvCxnSpPr>
              <p:cNvPr id="60" name="Straight Connector 59"/>
              <p:cNvCxnSpPr/>
              <p:nvPr/>
            </p:nvCxnSpPr>
            <p:spPr>
              <a:xfrm>
                <a:off x="3884755" y="3471989"/>
                <a:ext cx="0" cy="822457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ardrop 60"/>
              <p:cNvSpPr/>
              <p:nvPr/>
            </p:nvSpPr>
            <p:spPr>
              <a:xfrm rot="10800000">
                <a:off x="3785159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2701305" y="2688525"/>
              <a:ext cx="438045" cy="36241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7227010" y="2183906"/>
            <a:ext cx="1311305" cy="2281553"/>
            <a:chOff x="7227010" y="2183906"/>
            <a:chExt cx="1311305" cy="2281553"/>
          </a:xfrm>
        </p:grpSpPr>
        <p:grpSp>
          <p:nvGrpSpPr>
            <p:cNvPr id="37" name="Group 36"/>
            <p:cNvGrpSpPr/>
            <p:nvPr/>
          </p:nvGrpSpPr>
          <p:grpSpPr>
            <a:xfrm>
              <a:off x="7227010" y="2691791"/>
              <a:ext cx="1311305" cy="1773668"/>
              <a:chOff x="9636014" y="2446053"/>
              <a:chExt cx="1748406" cy="236489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0191514" y="4462130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2015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9636014" y="2446053"/>
                <a:ext cx="1748406" cy="397364"/>
              </a:xfrm>
              <a:prstGeom prst="rect">
                <a:avLst/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900" b="1" dirty="0" err="1"/>
                  <a:t>Computer</a:t>
                </a:r>
                <a:r>
                  <a:rPr lang="tr-TR" sz="900" b="1" dirty="0"/>
                  <a:t> </a:t>
                </a:r>
                <a:r>
                  <a:rPr lang="tr-TR" sz="900" b="1" dirty="0" err="1"/>
                  <a:t>Engineering</a:t>
                </a:r>
                <a:endParaRPr lang="en-US" sz="900" b="1" dirty="0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10564044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ardrop 40"/>
              <p:cNvSpPr/>
              <p:nvPr/>
            </p:nvSpPr>
            <p:spPr>
              <a:xfrm rot="10800000">
                <a:off x="10464448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7663639" y="2183906"/>
              <a:ext cx="438045" cy="362411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3909597" y="2005389"/>
            <a:ext cx="1311305" cy="2460066"/>
            <a:chOff x="3909597" y="2005389"/>
            <a:chExt cx="1311305" cy="2460066"/>
          </a:xfrm>
        </p:grpSpPr>
        <p:grpSp>
          <p:nvGrpSpPr>
            <p:cNvPr id="21" name="Group 20"/>
            <p:cNvGrpSpPr/>
            <p:nvPr/>
          </p:nvGrpSpPr>
          <p:grpSpPr>
            <a:xfrm>
              <a:off x="3909597" y="2694961"/>
              <a:ext cx="1311305" cy="1770494"/>
              <a:chOff x="5212796" y="2450282"/>
              <a:chExt cx="1748406" cy="236066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5770757" y="446212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212796" y="2450282"/>
                <a:ext cx="1748406" cy="39736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1000" b="1" dirty="0" err="1" smtClean="0"/>
                  <a:t>MilSOFT</a:t>
                </a:r>
                <a:endParaRPr lang="en-US" sz="1000" b="1" dirty="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6132901" y="2869541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ardrop 26"/>
              <p:cNvSpPr/>
              <p:nvPr/>
            </p:nvSpPr>
            <p:spPr>
              <a:xfrm rot="10800000">
                <a:off x="6033305" y="426946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85000"/>
                  <a:lumOff val="1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84" y="2005389"/>
              <a:ext cx="534969" cy="620946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5568303" y="2639190"/>
            <a:ext cx="1311305" cy="1826269"/>
            <a:chOff x="5568303" y="2639190"/>
            <a:chExt cx="1311305" cy="1826269"/>
          </a:xfrm>
        </p:grpSpPr>
        <p:grpSp>
          <p:nvGrpSpPr>
            <p:cNvPr id="30" name="Group 29"/>
            <p:cNvGrpSpPr/>
            <p:nvPr/>
          </p:nvGrpSpPr>
          <p:grpSpPr>
            <a:xfrm>
              <a:off x="5568303" y="3163219"/>
              <a:ext cx="1311305" cy="1302240"/>
              <a:chOff x="7424396" y="3074622"/>
              <a:chExt cx="1748404" cy="1736318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7962890" y="4462127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2014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424396" y="3074622"/>
                <a:ext cx="1748404" cy="397363"/>
              </a:xfrm>
              <a:prstGeom prst="rect">
                <a:avLst/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1000" b="1" dirty="0" smtClean="0"/>
                  <a:t>SAP</a:t>
                </a:r>
                <a:endParaRPr lang="en-US" sz="1000" b="1" dirty="0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335419" y="3479427"/>
                <a:ext cx="0" cy="822456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ardrop 33"/>
              <p:cNvSpPr/>
              <p:nvPr/>
            </p:nvSpPr>
            <p:spPr>
              <a:xfrm rot="10800000">
                <a:off x="8235831" y="427350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012" y="2639190"/>
              <a:ext cx="852685" cy="434337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495374" y="696990"/>
            <a:ext cx="75113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Onur Yılmaz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54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06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Discovery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/>
              <a:t>O</a:t>
            </a:r>
            <a:r>
              <a:rPr lang="en-US" sz="2400" dirty="0" smtClean="0"/>
              <a:t>ne </a:t>
            </a:r>
            <a:r>
              <a:rPr lang="en-US" sz="2400" dirty="0"/>
              <a:t>of the most challenging tasks is to construct a </a:t>
            </a:r>
            <a:r>
              <a:rPr lang="en-US" sz="2400" dirty="0" smtClean="0"/>
              <a:t>process</a:t>
            </a:r>
            <a:r>
              <a:rPr lang="tr-TR" sz="2400" dirty="0" smtClean="0"/>
              <a:t> </a:t>
            </a:r>
            <a:r>
              <a:rPr lang="en-US" sz="2400" dirty="0" smtClean="0"/>
              <a:t>model </a:t>
            </a:r>
            <a:r>
              <a:rPr lang="en-US" sz="2400" dirty="0"/>
              <a:t>based on the behavior in the event </a:t>
            </a:r>
            <a:r>
              <a:rPr lang="en-US" sz="2400" dirty="0" smtClean="0"/>
              <a:t>logs</a:t>
            </a:r>
            <a:endParaRPr lang="tr-TR" sz="2400" dirty="0" smtClean="0"/>
          </a:p>
          <a:p>
            <a:endParaRPr lang="tr-TR" sz="2400" dirty="0" smtClean="0"/>
          </a:p>
          <a:p>
            <a:r>
              <a:rPr lang="en-US" sz="2400" dirty="0"/>
              <a:t>Inductive Process Mining </a:t>
            </a:r>
            <a:r>
              <a:rPr lang="tr-TR" sz="2400" dirty="0" smtClean="0"/>
              <a:t>is </a:t>
            </a:r>
            <a:r>
              <a:rPr lang="tr-TR" sz="2400" dirty="0" err="1" smtClean="0"/>
              <a:t>used</a:t>
            </a:r>
            <a:r>
              <a:rPr lang="tr-TR" sz="2400" dirty="0" smtClean="0"/>
              <a:t> </a:t>
            </a:r>
            <a:r>
              <a:rPr lang="en-US" sz="2400" dirty="0" smtClean="0"/>
              <a:t>since </a:t>
            </a:r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simple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highly applicable </a:t>
            </a:r>
            <a:r>
              <a:rPr lang="en-US" sz="2400" dirty="0"/>
              <a:t>and </a:t>
            </a:r>
            <a:r>
              <a:rPr lang="en-US" sz="2400" dirty="0" smtClean="0">
                <a:solidFill>
                  <a:srgbClr val="C00000"/>
                </a:solidFill>
              </a:rPr>
              <a:t>configurable</a:t>
            </a:r>
            <a:endParaRPr lang="tr-TR" sz="2400" dirty="0">
              <a:solidFill>
                <a:srgbClr val="C00000"/>
              </a:solidFill>
            </a:endParaRPr>
          </a:p>
          <a:p>
            <a:pPr lvl="1"/>
            <a:r>
              <a:rPr lang="en-US" sz="2000" dirty="0"/>
              <a:t>Block-structured Workflow </a:t>
            </a:r>
            <a:r>
              <a:rPr lang="en-US" sz="2000" dirty="0" smtClean="0"/>
              <a:t>Nets</a:t>
            </a:r>
            <a:endParaRPr lang="tr-TR" sz="2000" dirty="0" smtClean="0"/>
          </a:p>
          <a:p>
            <a:pPr lvl="1"/>
            <a:r>
              <a:rPr lang="en-US" sz="2000" dirty="0" err="1" smtClean="0"/>
              <a:t>Rediscoverability</a:t>
            </a:r>
            <a:endParaRPr lang="tr-TR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254317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51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17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Discovery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C00000"/>
                </a:solidFill>
              </a:rPr>
              <a:t>Inductive Miner Infrequent (</a:t>
            </a:r>
            <a:r>
              <a:rPr lang="en-US" sz="2400" i="1" dirty="0" err="1">
                <a:solidFill>
                  <a:srgbClr val="C00000"/>
                </a:solidFill>
              </a:rPr>
              <a:t>IMi</a:t>
            </a:r>
            <a:r>
              <a:rPr lang="en-US" sz="2400" dirty="0">
                <a:solidFill>
                  <a:srgbClr val="C00000"/>
                </a:solidFill>
              </a:rPr>
              <a:t>) </a:t>
            </a:r>
            <a:r>
              <a:rPr lang="en-US" sz="2400" dirty="0"/>
              <a:t>is proposed </a:t>
            </a:r>
            <a:r>
              <a:rPr lang="en-US" sz="2400" dirty="0" smtClean="0"/>
              <a:t>as </a:t>
            </a:r>
            <a:r>
              <a:rPr lang="en-US" sz="2400" dirty="0"/>
              <a:t>an extension to Inductive Miner to handle noise in the event </a:t>
            </a:r>
            <a:r>
              <a:rPr lang="en-US" sz="2400" dirty="0" smtClean="0"/>
              <a:t>logs</a:t>
            </a:r>
            <a:r>
              <a:rPr lang="tr-TR" sz="2400" dirty="0" smtClean="0"/>
              <a:t>:</a:t>
            </a:r>
          </a:p>
          <a:p>
            <a:endParaRPr lang="tr-TR" sz="2400" dirty="0"/>
          </a:p>
          <a:p>
            <a:pPr marL="1257300" lvl="2" indent="-457200">
              <a:buFont typeface="+mj-lt"/>
              <a:buAutoNum type="arabicPeriod"/>
            </a:pPr>
            <a:r>
              <a:rPr lang="en-US" sz="2000" b="1" dirty="0"/>
              <a:t>Activity Sets: </a:t>
            </a:r>
            <a:r>
              <a:rPr lang="en-US" sz="2000" dirty="0"/>
              <a:t>Split the activities in log to disjoint sets.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000" b="1" dirty="0" err="1"/>
              <a:t>Sublogs</a:t>
            </a:r>
            <a:r>
              <a:rPr lang="en-US" sz="2000" b="1" dirty="0"/>
              <a:t>: </a:t>
            </a:r>
            <a:r>
              <a:rPr lang="en-US" sz="2000" dirty="0"/>
              <a:t>Split the log by using activity sets.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000" b="1" dirty="0"/>
              <a:t>Recursive Mining: </a:t>
            </a:r>
            <a:r>
              <a:rPr lang="en-US" sz="2000" dirty="0"/>
              <a:t>Mine </a:t>
            </a:r>
            <a:r>
              <a:rPr lang="en-US" sz="2000" dirty="0" err="1"/>
              <a:t>sublogs</a:t>
            </a:r>
            <a:r>
              <a:rPr lang="en-US" sz="2000" dirty="0"/>
              <a:t> with these steps until a </a:t>
            </a:r>
            <a:r>
              <a:rPr lang="en-US" sz="2000" dirty="0" err="1"/>
              <a:t>sublog</a:t>
            </a:r>
            <a:r>
              <a:rPr lang="en-US" sz="2000" dirty="0"/>
              <a:t> contains only</a:t>
            </a:r>
            <a:r>
              <a:rPr lang="tr-TR" sz="2000" dirty="0"/>
              <a:t> </a:t>
            </a:r>
            <a:r>
              <a:rPr lang="en-US" sz="2000" dirty="0"/>
              <a:t>single activity.</a:t>
            </a:r>
            <a:endParaRPr lang="tr-TR" sz="2000" dirty="0"/>
          </a:p>
          <a:p>
            <a:endParaRPr lang="tr-TR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2543175"/>
            <a:ext cx="2438400" cy="243840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3913331" y="5484302"/>
            <a:ext cx="4805622" cy="51072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1800" dirty="0" err="1" smtClean="0">
                <a:solidFill>
                  <a:srgbClr val="C00000"/>
                </a:solidFill>
              </a:rPr>
              <a:t>Filter</a:t>
            </a:r>
            <a:r>
              <a:rPr lang="tr-TR" sz="1800" dirty="0" smtClean="0">
                <a:solidFill>
                  <a:srgbClr val="C00000"/>
                </a:solidFill>
              </a:rPr>
              <a:t> </a:t>
            </a:r>
            <a:r>
              <a:rPr lang="tr-TR" sz="1800" dirty="0" err="1" smtClean="0">
                <a:solidFill>
                  <a:srgbClr val="C00000"/>
                </a:solidFill>
              </a:rPr>
              <a:t>infrequent</a:t>
            </a:r>
            <a:r>
              <a:rPr lang="tr-TR" sz="1800" dirty="0" smtClean="0">
                <a:solidFill>
                  <a:srgbClr val="C00000"/>
                </a:solidFill>
              </a:rPr>
              <a:t> </a:t>
            </a:r>
            <a:r>
              <a:rPr lang="tr-TR" sz="1800" dirty="0" err="1" smtClean="0">
                <a:solidFill>
                  <a:srgbClr val="C00000"/>
                </a:solidFill>
              </a:rPr>
              <a:t>behavior</a:t>
            </a:r>
            <a:r>
              <a:rPr lang="tr-TR" sz="1800" dirty="0" smtClean="0">
                <a:solidFill>
                  <a:srgbClr val="C00000"/>
                </a:solidFill>
              </a:rPr>
              <a:t> at </a:t>
            </a:r>
            <a:r>
              <a:rPr lang="tr-TR" sz="1800" dirty="0" err="1" smtClean="0">
                <a:solidFill>
                  <a:srgbClr val="C00000"/>
                </a:solidFill>
              </a:rPr>
              <a:t>every</a:t>
            </a:r>
            <a:r>
              <a:rPr lang="tr-TR" sz="1800" dirty="0" smtClean="0">
                <a:solidFill>
                  <a:srgbClr val="C00000"/>
                </a:solidFill>
              </a:rPr>
              <a:t> step </a:t>
            </a:r>
            <a:r>
              <a:rPr lang="tr-TR" sz="1800" dirty="0" err="1" smtClean="0">
                <a:solidFill>
                  <a:srgbClr val="C00000"/>
                </a:solidFill>
              </a:rPr>
              <a:t>by</a:t>
            </a:r>
            <a:r>
              <a:rPr lang="tr-TR" sz="1800" dirty="0" smtClean="0">
                <a:solidFill>
                  <a:srgbClr val="C00000"/>
                </a:solidFill>
              </a:rPr>
              <a:t> a </a:t>
            </a:r>
            <a:r>
              <a:rPr lang="tr-TR" sz="1800" dirty="0" err="1" smtClean="0">
                <a:solidFill>
                  <a:srgbClr val="C00000"/>
                </a:solidFill>
              </a:rPr>
              <a:t>user</a:t>
            </a:r>
            <a:r>
              <a:rPr lang="tr-TR" sz="1800" dirty="0" smtClean="0">
                <a:solidFill>
                  <a:srgbClr val="C00000"/>
                </a:solidFill>
              </a:rPr>
              <a:t> </a:t>
            </a:r>
            <a:r>
              <a:rPr lang="tr-TR" sz="1800" dirty="0" err="1" smtClean="0">
                <a:solidFill>
                  <a:srgbClr val="C00000"/>
                </a:solidFill>
              </a:rPr>
              <a:t>defined</a:t>
            </a:r>
            <a:r>
              <a:rPr lang="tr-TR" sz="1800" dirty="0" smtClean="0">
                <a:solidFill>
                  <a:srgbClr val="C00000"/>
                </a:solidFill>
              </a:rPr>
              <a:t> </a:t>
            </a:r>
            <a:r>
              <a:rPr lang="tr-TR" sz="1800" dirty="0" err="1" smtClean="0">
                <a:solidFill>
                  <a:srgbClr val="C00000"/>
                </a:solidFill>
              </a:rPr>
              <a:t>threshold</a:t>
            </a:r>
            <a:endParaRPr lang="tr-TR" sz="1800" dirty="0" smtClean="0"/>
          </a:p>
        </p:txBody>
      </p:sp>
    </p:spTree>
    <p:extLst>
      <p:ext uri="{BB962C8B-B14F-4D97-AF65-F5344CB8AC3E}">
        <p14:creationId xmlns:p14="http://schemas.microsoft.com/office/powerpoint/2010/main" val="181111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69" y="3898011"/>
            <a:ext cx="1214183" cy="121418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6704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404570" y="1884910"/>
            <a:ext cx="8534902" cy="98914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/>
              <a:t>D</a:t>
            </a:r>
            <a:r>
              <a:rPr lang="en-US" sz="2400" dirty="0" err="1" smtClean="0"/>
              <a:t>iscover</a:t>
            </a:r>
            <a:r>
              <a:rPr lang="en-US" sz="2400" dirty="0" smtClean="0"/>
              <a:t> </a:t>
            </a:r>
            <a:r>
              <a:rPr lang="en-US" sz="2400" dirty="0"/>
              <a:t>relationships between event logs and process models </a:t>
            </a:r>
            <a:r>
              <a:rPr lang="en-US" sz="2400" dirty="0" smtClean="0"/>
              <a:t>for</a:t>
            </a:r>
            <a:r>
              <a:rPr lang="tr-TR" sz="2400" dirty="0" smtClean="0"/>
              <a:t> </a:t>
            </a:r>
            <a:r>
              <a:rPr lang="en-US" sz="2400" dirty="0" smtClean="0"/>
              <a:t>conformance </a:t>
            </a:r>
            <a:r>
              <a:rPr lang="en-US" sz="2400" dirty="0"/>
              <a:t>and performance </a:t>
            </a:r>
            <a:r>
              <a:rPr lang="en-US" sz="2400" dirty="0" smtClean="0"/>
              <a:t>analysis</a:t>
            </a:r>
            <a:endParaRPr lang="tr-TR" sz="2400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310137" y="3511841"/>
            <a:ext cx="8380608" cy="1987820"/>
            <a:chOff x="310137" y="3511841"/>
            <a:chExt cx="8380608" cy="1987820"/>
          </a:xfrm>
        </p:grpSpPr>
        <p:sp>
          <p:nvSpPr>
            <p:cNvPr id="21" name="Oval 20"/>
            <p:cNvSpPr/>
            <p:nvPr/>
          </p:nvSpPr>
          <p:spPr>
            <a:xfrm>
              <a:off x="2619022" y="354181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2" name="Oval 21"/>
            <p:cNvSpPr/>
            <p:nvPr/>
          </p:nvSpPr>
          <p:spPr>
            <a:xfrm>
              <a:off x="4358209" y="351386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6" name="Oval 25"/>
            <p:cNvSpPr/>
            <p:nvPr/>
          </p:nvSpPr>
          <p:spPr>
            <a:xfrm>
              <a:off x="3041367" y="398448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7" name="Oval 26"/>
            <p:cNvSpPr/>
            <p:nvPr/>
          </p:nvSpPr>
          <p:spPr>
            <a:xfrm>
              <a:off x="4796270" y="398336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8" name="Oval 27"/>
            <p:cNvSpPr/>
            <p:nvPr/>
          </p:nvSpPr>
          <p:spPr>
            <a:xfrm>
              <a:off x="3814285" y="3811813"/>
              <a:ext cx="1402937" cy="13652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400" b="1" dirty="0" err="1" smtClean="0"/>
                <a:t>Alignment</a:t>
              </a:r>
              <a:endParaRPr lang="en-US" sz="1200" b="1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746677" y="3541815"/>
              <a:ext cx="2934935" cy="569381"/>
              <a:chOff x="7662237" y="2677454"/>
              <a:chExt cx="3913247" cy="759173"/>
            </a:xfrm>
          </p:grpSpPr>
          <p:sp>
            <p:nvSpPr>
              <p:cNvPr id="30" name="Teardrop 29"/>
              <p:cNvSpPr/>
              <p:nvPr/>
            </p:nvSpPr>
            <p:spPr>
              <a:xfrm>
                <a:off x="7662237" y="267745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613410" y="2699615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Distance</a:t>
                </a:r>
                <a:r>
                  <a:rPr lang="tr-T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Function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746678" y="4915005"/>
              <a:ext cx="2944067" cy="569380"/>
              <a:chOff x="7662237" y="4508373"/>
              <a:chExt cx="3925422" cy="759173"/>
            </a:xfrm>
          </p:grpSpPr>
          <p:sp>
            <p:nvSpPr>
              <p:cNvPr id="36" name="Teardrop 35"/>
              <p:cNvSpPr/>
              <p:nvPr/>
            </p:nvSpPr>
            <p:spPr>
              <a:xfrm rot="5400000">
                <a:off x="7662237" y="450837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625585" y="4688219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Optimal </a:t>
                </a:r>
                <a:r>
                  <a:rPr lang="tr-TR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Alignment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10137" y="3511841"/>
              <a:ext cx="2955695" cy="569380"/>
              <a:chOff x="413515" y="2637495"/>
              <a:chExt cx="3940926" cy="759173"/>
            </a:xfrm>
          </p:grpSpPr>
          <p:sp>
            <p:nvSpPr>
              <p:cNvPr id="42" name="Teardrop 41"/>
              <p:cNvSpPr/>
              <p:nvPr/>
            </p:nvSpPr>
            <p:spPr>
              <a:xfrm rot="16200000">
                <a:off x="3595268" y="2637495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13515" y="2641505"/>
                <a:ext cx="2962076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</a:t>
                </a:r>
                <a:r>
                  <a:rPr lang="tr-T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event</a:t>
                </a:r>
                <a:r>
                  <a:rPr lang="tr-T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log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404570" y="4911461"/>
              <a:ext cx="2857832" cy="569380"/>
              <a:chOff x="539426" y="4503653"/>
              <a:chExt cx="3810442" cy="759173"/>
            </a:xfrm>
          </p:grpSpPr>
          <p:sp>
            <p:nvSpPr>
              <p:cNvPr id="48" name="Teardrop 47"/>
              <p:cNvSpPr/>
              <p:nvPr/>
            </p:nvSpPr>
            <p:spPr>
              <a:xfrm rot="10800000">
                <a:off x="3590695" y="450365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39426" y="4688228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</a:t>
                </a:r>
                <a:r>
                  <a:rPr lang="tr-T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process</a:t>
                </a:r>
                <a:r>
                  <a:rPr lang="tr-T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model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3" y="3927991"/>
            <a:ext cx="1047312" cy="104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45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699767"/>
            <a:ext cx="2955941" cy="184311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98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Clustering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k-means algorithm</a:t>
            </a:r>
            <a:r>
              <a:rPr lang="tr-TR" sz="2000" dirty="0" smtClean="0"/>
              <a:t> (</a:t>
            </a:r>
            <a:r>
              <a:rPr lang="en-US" sz="2000" dirty="0"/>
              <a:t>Lloyd’s </a:t>
            </a:r>
            <a:r>
              <a:rPr lang="en-US" sz="2000" dirty="0" smtClean="0"/>
              <a:t>algorithm</a:t>
            </a:r>
            <a:r>
              <a:rPr lang="tr-TR" sz="2000" dirty="0"/>
              <a:t>)</a:t>
            </a:r>
            <a:r>
              <a:rPr lang="en-US" sz="2000" dirty="0" smtClean="0"/>
              <a:t> </a:t>
            </a:r>
            <a:r>
              <a:rPr lang="en-US" sz="2000" dirty="0"/>
              <a:t>and its variation based on random </a:t>
            </a:r>
            <a:r>
              <a:rPr lang="en-US" sz="2000" dirty="0" smtClean="0"/>
              <a:t>initialization</a:t>
            </a:r>
            <a:r>
              <a:rPr lang="tr-TR" sz="2000" dirty="0" smtClean="0"/>
              <a:t>:</a:t>
            </a:r>
          </a:p>
          <a:p>
            <a:pPr lvl="1"/>
            <a:r>
              <a:rPr lang="en-US" sz="2000" dirty="0" smtClean="0"/>
              <a:t>k-means</a:t>
            </a:r>
            <a:r>
              <a:rPr lang="en-US" sz="2000" dirty="0"/>
              <a:t>++ </a:t>
            </a:r>
            <a:r>
              <a:rPr lang="tr-TR" sz="2000" dirty="0" err="1" smtClean="0"/>
              <a:t>by</a:t>
            </a:r>
            <a:r>
              <a:rPr lang="en-US" sz="2000" dirty="0" smtClean="0"/>
              <a:t> </a:t>
            </a:r>
            <a:r>
              <a:rPr lang="en-US" sz="2000" dirty="0"/>
              <a:t>Arthur and </a:t>
            </a:r>
            <a:r>
              <a:rPr lang="en-US" sz="2000" dirty="0" err="1" smtClean="0"/>
              <a:t>Vassilvitskii</a:t>
            </a:r>
            <a:endParaRPr lang="tr-TR" sz="2000" dirty="0" smtClean="0"/>
          </a:p>
          <a:p>
            <a:endParaRPr lang="tr-TR" sz="2400" dirty="0" smtClean="0"/>
          </a:p>
          <a:p>
            <a:r>
              <a:rPr lang="tr-TR" sz="2400" dirty="0" smtClean="0"/>
              <a:t>C</a:t>
            </a:r>
            <a:r>
              <a:rPr lang="en-US" sz="2400" dirty="0" smtClean="0"/>
              <a:t>lustering </a:t>
            </a:r>
            <a:r>
              <a:rPr lang="en-US" sz="2400" dirty="0"/>
              <a:t>of performance analysis </a:t>
            </a:r>
            <a:r>
              <a:rPr lang="en-US" sz="2400" dirty="0" smtClean="0"/>
              <a:t>results</a:t>
            </a:r>
            <a:r>
              <a:rPr lang="tr-TR" sz="2400" dirty="0"/>
              <a:t> </a:t>
            </a:r>
            <a:r>
              <a:rPr lang="tr-TR" sz="2400" dirty="0" smtClean="0"/>
              <a:t>of </a:t>
            </a:r>
            <a:r>
              <a:rPr lang="tr-TR" sz="2400" dirty="0" err="1" smtClean="0"/>
              <a:t>organizations</a:t>
            </a:r>
            <a:endParaRPr lang="tr-TR" sz="2400" dirty="0" smtClean="0"/>
          </a:p>
          <a:p>
            <a:endParaRPr lang="tr-TR" sz="2400" dirty="0" smtClean="0"/>
          </a:p>
          <a:p>
            <a:r>
              <a:rPr lang="tr-TR" sz="2400" dirty="0" err="1" smtClean="0"/>
              <a:t>Implementation</a:t>
            </a:r>
            <a:r>
              <a:rPr lang="tr-TR" sz="2400" dirty="0" smtClean="0"/>
              <a:t> of k-</a:t>
            </a:r>
            <a:r>
              <a:rPr lang="tr-TR" sz="2400" dirty="0" err="1" smtClean="0"/>
              <a:t>means</a:t>
            </a:r>
            <a:r>
              <a:rPr lang="tr-TR" sz="2400" dirty="0" smtClean="0"/>
              <a:t>++ in WEKA</a:t>
            </a:r>
            <a:endParaRPr lang="tr-TR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47" y="5264657"/>
            <a:ext cx="18859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79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49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2128626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/>
              <a:t>C</a:t>
            </a:r>
            <a:r>
              <a:rPr lang="en-US" sz="2000" dirty="0" err="1" smtClean="0"/>
              <a:t>ollection</a:t>
            </a:r>
            <a:r>
              <a:rPr lang="en-US" sz="2000" dirty="0" smtClean="0"/>
              <a:t> </a:t>
            </a:r>
            <a:r>
              <a:rPr lang="en-US" sz="2000" dirty="0"/>
              <a:t>of patterns to describe frequent mismatches </a:t>
            </a:r>
            <a:r>
              <a:rPr lang="en-US" sz="2000" dirty="0" smtClean="0"/>
              <a:t>between</a:t>
            </a:r>
            <a:r>
              <a:rPr lang="tr-TR" sz="2000" dirty="0" smtClean="0"/>
              <a:t> </a:t>
            </a:r>
            <a:r>
              <a:rPr lang="en-US" sz="2000" dirty="0" smtClean="0"/>
              <a:t>the </a:t>
            </a:r>
            <a:r>
              <a:rPr lang="en-US" sz="2000" dirty="0"/>
              <a:t>similar process models are </a:t>
            </a:r>
            <a:r>
              <a:rPr lang="en-US" sz="2000" dirty="0" smtClean="0"/>
              <a:t>presented</a:t>
            </a:r>
            <a:r>
              <a:rPr lang="tr-TR" sz="2000" dirty="0" smtClean="0"/>
              <a:t> </a:t>
            </a:r>
            <a:r>
              <a:rPr lang="tr-TR" sz="2000" dirty="0" err="1" smtClean="0"/>
              <a:t>by</a:t>
            </a:r>
            <a:r>
              <a:rPr lang="tr-TR" sz="2000" dirty="0" smtClean="0"/>
              <a:t> </a:t>
            </a:r>
            <a:r>
              <a:rPr lang="tr-TR" sz="2000" dirty="0" err="1" smtClean="0"/>
              <a:t>Dijkman</a:t>
            </a:r>
            <a:endParaRPr lang="tr-TR" sz="2000" dirty="0" smtClean="0"/>
          </a:p>
        </p:txBody>
      </p:sp>
      <p:grpSp>
        <p:nvGrpSpPr>
          <p:cNvPr id="25" name="Group 24"/>
          <p:cNvGrpSpPr/>
          <p:nvPr/>
        </p:nvGrpSpPr>
        <p:grpSpPr>
          <a:xfrm>
            <a:off x="3215231" y="4396386"/>
            <a:ext cx="1730327" cy="524193"/>
            <a:chOff x="1910348" y="2046943"/>
            <a:chExt cx="4147993" cy="698925"/>
          </a:xfrm>
        </p:grpSpPr>
        <p:sp>
          <p:nvSpPr>
            <p:cNvPr id="26" name="TextBox 25"/>
            <p:cNvSpPr txBox="1"/>
            <p:nvPr/>
          </p:nvSpPr>
          <p:spPr>
            <a:xfrm>
              <a:off x="1910348" y="2046943"/>
              <a:ext cx="41479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err="1" smtClean="0">
                  <a:solidFill>
                    <a:schemeClr val="accent2">
                      <a:lumMod val="75000"/>
                    </a:schemeClr>
                  </a:solidFill>
                </a:rPr>
                <a:t>Authorization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10350" y="2335498"/>
              <a:ext cx="3544835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41077" y="4398148"/>
            <a:ext cx="1730326" cy="862324"/>
            <a:chOff x="1910349" y="2046943"/>
            <a:chExt cx="4147992" cy="1149764"/>
          </a:xfrm>
        </p:grpSpPr>
        <p:sp>
          <p:nvSpPr>
            <p:cNvPr id="31" name="TextBox 30"/>
            <p:cNvSpPr txBox="1"/>
            <p:nvPr/>
          </p:nvSpPr>
          <p:spPr>
            <a:xfrm>
              <a:off x="1910349" y="2046943"/>
              <a:ext cx="414799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smtClean="0">
                  <a:solidFill>
                    <a:schemeClr val="accent2">
                      <a:lumMod val="75000"/>
                    </a:schemeClr>
                  </a:solidFill>
                </a:rPr>
                <a:t>Activity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39519" y="2499081"/>
              <a:ext cx="4118820" cy="69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tr-TR" sz="1400" dirty="0" err="1" smtClean="0"/>
                <a:t>Skipped</a:t>
              </a:r>
              <a:r>
                <a:rPr lang="tr-TR" sz="1400" dirty="0" smtClean="0"/>
                <a:t> Activity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tr-TR" sz="1400" dirty="0" err="1" smtClean="0"/>
                <a:t>Refined</a:t>
              </a:r>
              <a:r>
                <a:rPr lang="tr-TR" sz="1400" dirty="0" smtClean="0"/>
                <a:t> Activity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66923" y="4408847"/>
            <a:ext cx="2181962" cy="2146407"/>
            <a:chOff x="1910346" y="2046943"/>
            <a:chExt cx="5230666" cy="2861875"/>
          </a:xfrm>
        </p:grpSpPr>
        <p:sp>
          <p:nvSpPr>
            <p:cNvPr id="36" name="TextBox 35"/>
            <p:cNvSpPr txBox="1"/>
            <p:nvPr/>
          </p:nvSpPr>
          <p:spPr>
            <a:xfrm>
              <a:off x="1910348" y="2046943"/>
              <a:ext cx="414799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smtClean="0">
                  <a:solidFill>
                    <a:schemeClr val="accent2">
                      <a:lumMod val="75000"/>
                    </a:schemeClr>
                  </a:solidFill>
                </a:rPr>
                <a:t>Control </a:t>
              </a:r>
              <a:r>
                <a:rPr lang="tr-TR" dirty="0" err="1" smtClean="0">
                  <a:solidFill>
                    <a:schemeClr val="accent2">
                      <a:lumMod val="75000"/>
                    </a:schemeClr>
                  </a:solidFill>
                </a:rPr>
                <a:t>Flow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10346" y="2487642"/>
              <a:ext cx="5230666" cy="2421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Activities at Different Moments in </a:t>
              </a:r>
              <a:r>
                <a:rPr lang="en-US" sz="1400" dirty="0" smtClean="0"/>
                <a:t>Processes</a:t>
              </a:r>
              <a:endParaRPr lang="tr-T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Different Conditions for </a:t>
              </a:r>
              <a:r>
                <a:rPr lang="en-US" sz="1400" dirty="0" smtClean="0"/>
                <a:t>Occurrence</a:t>
              </a:r>
              <a:endParaRPr lang="tr-T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Different </a:t>
              </a:r>
              <a:r>
                <a:rPr lang="en-US" sz="1400" dirty="0" smtClean="0"/>
                <a:t>Dependencies</a:t>
              </a:r>
              <a:endParaRPr lang="tr-T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Additional Dependencies</a:t>
              </a:r>
              <a:endParaRPr lang="tr-TR" sz="1400" dirty="0" smtClean="0"/>
            </a:p>
            <a:p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600" y="3560612"/>
            <a:ext cx="820408" cy="820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784" y="3596258"/>
            <a:ext cx="992197" cy="749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3"/>
          <a:stretch/>
        </p:blipFill>
        <p:spPr>
          <a:xfrm>
            <a:off x="495374" y="2613281"/>
            <a:ext cx="2346378" cy="2385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414" y="3513551"/>
            <a:ext cx="831986" cy="83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9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95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b="1" dirty="0" smtClean="0">
                <a:solidFill>
                  <a:schemeClr val="accent2">
                    <a:lumMod val="75000"/>
                  </a:schemeClr>
                </a:solidFill>
              </a:rPr>
              <a:t>Activity </a:t>
            </a:r>
            <a:r>
              <a:rPr lang="tr-TR" sz="2000" b="1" dirty="0" err="1" smtClean="0">
                <a:solidFill>
                  <a:schemeClr val="accent2">
                    <a:lumMod val="75000"/>
                  </a:schemeClr>
                </a:solidFill>
              </a:rPr>
              <a:t>Mismatch</a:t>
            </a:r>
            <a:r>
              <a:rPr lang="tr-TR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2">
                    <a:lumMod val="75000"/>
                  </a:schemeClr>
                </a:solidFill>
              </a:rPr>
              <a:t>Patterns</a:t>
            </a:r>
            <a:endParaRPr lang="tr-TR" sz="20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tr-TR" sz="2000" dirty="0" err="1"/>
              <a:t>Skipped</a:t>
            </a:r>
            <a:r>
              <a:rPr lang="tr-TR" sz="2000" dirty="0"/>
              <a:t> Activity</a:t>
            </a: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tr-TR" sz="2000" dirty="0" err="1"/>
              <a:t>Refined</a:t>
            </a:r>
            <a:r>
              <a:rPr lang="tr-TR" sz="2000" dirty="0"/>
              <a:t> Activity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4689816"/>
            <a:ext cx="8103140" cy="13836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098124"/>
            <a:ext cx="8079989" cy="82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29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73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b="1" dirty="0" smtClean="0">
                <a:solidFill>
                  <a:schemeClr val="accent2">
                    <a:lumMod val="75000"/>
                  </a:schemeClr>
                </a:solidFill>
              </a:rPr>
              <a:t>Control </a:t>
            </a:r>
            <a:r>
              <a:rPr lang="tr-TR" sz="2000" b="1" dirty="0" err="1" smtClean="0">
                <a:solidFill>
                  <a:schemeClr val="accent2">
                    <a:lumMod val="75000"/>
                  </a:schemeClr>
                </a:solidFill>
              </a:rPr>
              <a:t>Flow</a:t>
            </a:r>
            <a:r>
              <a:rPr lang="tr-TR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2">
                    <a:lumMod val="75000"/>
                  </a:schemeClr>
                </a:solidFill>
              </a:rPr>
              <a:t>Mismatch</a:t>
            </a:r>
            <a:r>
              <a:rPr lang="tr-TR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2">
                    <a:lumMod val="75000"/>
                  </a:schemeClr>
                </a:solidFill>
              </a:rPr>
              <a:t>Patterns</a:t>
            </a:r>
            <a:endParaRPr lang="tr-TR" sz="20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Activities at Different Moments in </a:t>
            </a:r>
            <a:r>
              <a:rPr lang="en-US" sz="2000" dirty="0" smtClean="0"/>
              <a:t>Processes</a:t>
            </a:r>
            <a:endParaRPr lang="tr-TR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Different Conditions for Occurrence</a:t>
            </a:r>
            <a:endParaRPr lang="tr-TR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176248"/>
            <a:ext cx="7584258" cy="6056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47" y="4632714"/>
            <a:ext cx="7129153" cy="115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29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44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b="1" dirty="0">
                <a:solidFill>
                  <a:schemeClr val="accent2">
                    <a:lumMod val="75000"/>
                  </a:schemeClr>
                </a:solidFill>
              </a:rPr>
              <a:t>Control </a:t>
            </a:r>
            <a:r>
              <a:rPr lang="tr-TR" sz="2000" b="1" dirty="0" err="1">
                <a:solidFill>
                  <a:schemeClr val="accent2">
                    <a:lumMod val="75000"/>
                  </a:schemeClr>
                </a:solidFill>
              </a:rPr>
              <a:t>Flow</a:t>
            </a:r>
            <a:r>
              <a:rPr lang="tr-TR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000" b="1" dirty="0" err="1">
                <a:solidFill>
                  <a:schemeClr val="accent2">
                    <a:lumMod val="75000"/>
                  </a:schemeClr>
                </a:solidFill>
              </a:rPr>
              <a:t>Mismatch</a:t>
            </a:r>
            <a:r>
              <a:rPr lang="tr-TR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000" b="1" dirty="0" err="1">
                <a:solidFill>
                  <a:schemeClr val="accent2">
                    <a:lumMod val="75000"/>
                  </a:schemeClr>
                </a:solidFill>
              </a:rPr>
              <a:t>Patterns</a:t>
            </a:r>
            <a:endParaRPr lang="tr-TR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Different </a:t>
            </a:r>
            <a:r>
              <a:rPr lang="en-US" sz="2000" dirty="0" smtClean="0"/>
              <a:t>Dependencies</a:t>
            </a:r>
            <a:endParaRPr lang="tr-TR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495374" y="4314097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Additional Dependencies</a:t>
            </a:r>
            <a:endParaRPr lang="tr-TR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955998"/>
            <a:ext cx="7534275" cy="1248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5029318"/>
            <a:ext cx="7557426" cy="53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74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56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Conclusion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Future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6461" y="5200239"/>
            <a:ext cx="3828469" cy="569380"/>
            <a:chOff x="6517926" y="2087521"/>
            <a:chExt cx="5104624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659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8"/>
            <a:ext cx="8584122" cy="3853097"/>
            <a:chOff x="352860" y="2293438"/>
            <a:chExt cx="8584122" cy="3853097"/>
          </a:xfrm>
        </p:grpSpPr>
        <p:grpSp>
          <p:nvGrpSpPr>
            <p:cNvPr id="49" name="Group 48"/>
            <p:cNvGrpSpPr/>
            <p:nvPr/>
          </p:nvGrpSpPr>
          <p:grpSpPr>
            <a:xfrm>
              <a:off x="6567140" y="4602238"/>
              <a:ext cx="2369842" cy="1544297"/>
              <a:chOff x="8756180" y="5084305"/>
              <a:chExt cx="3159787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tr-TR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887204" y="5871225"/>
                <a:ext cx="3028763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sz="1400" dirty="0"/>
                  <a:t>S</a:t>
                </a:r>
                <a:r>
                  <a:rPr lang="en-US" sz="1400" dirty="0"/>
                  <a:t>et </a:t>
                </a:r>
                <a:r>
                  <a:rPr lang="en-US" sz="1400" dirty="0" smtClean="0"/>
                  <a:t>of</a:t>
                </a:r>
                <a:r>
                  <a:rPr lang="tr-TR" sz="1400" dirty="0" smtClean="0"/>
                  <a:t> </a:t>
                </a:r>
                <a:r>
                  <a:rPr lang="en-US" sz="1400" dirty="0" smtClean="0"/>
                  <a:t>recommendation </a:t>
                </a:r>
                <a:r>
                  <a:rPr lang="en-US" sz="1400" dirty="0"/>
                  <a:t>for each </a:t>
                </a:r>
                <a:r>
                  <a:rPr lang="en-US" sz="1400" dirty="0" smtClean="0"/>
                  <a:t>organization</a:t>
                </a:r>
                <a:r>
                  <a:rPr lang="tr-TR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tr-TR" sz="1400" dirty="0" smtClean="0"/>
                  <a:t>u</a:t>
                </a:r>
                <a:r>
                  <a:rPr lang="en-US" sz="1400" dirty="0" smtClean="0"/>
                  <a:t>sing </a:t>
                </a:r>
                <a:r>
                  <a:rPr lang="en-US" sz="1400" dirty="0"/>
                  <a:t>the </a:t>
                </a:r>
                <a:r>
                  <a:rPr lang="en-US" sz="1400" dirty="0" smtClean="0"/>
                  <a:t>cluster</a:t>
                </a:r>
                <a:r>
                  <a:rPr lang="tr-TR" sz="1400" dirty="0" smtClean="0"/>
                  <a:t>s</a:t>
                </a:r>
                <a:r>
                  <a:rPr lang="en-US" sz="1400" dirty="0" smtClean="0"/>
                  <a:t> </a:t>
                </a:r>
                <a:r>
                  <a:rPr lang="en-US" sz="1400" dirty="0"/>
                  <a:t>and </a:t>
                </a:r>
                <a:r>
                  <a:rPr lang="tr-TR" sz="1400" dirty="0" err="1" smtClean="0"/>
                  <a:t>mismatch</a:t>
                </a:r>
                <a:r>
                  <a:rPr lang="tr-TR" sz="1400" dirty="0" smtClean="0"/>
                  <a:t> </a:t>
                </a:r>
                <a:r>
                  <a:rPr lang="tr-TR" sz="1400" dirty="0" err="1" smtClean="0"/>
                  <a:t>patterns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8"/>
              <a:ext cx="8545094" cy="3549870"/>
              <a:chOff x="352860" y="2293438"/>
              <a:chExt cx="8545094" cy="3549870"/>
            </a:xfrm>
          </p:grpSpPr>
          <p:graphicFrame>
            <p:nvGraphicFramePr>
              <p:cNvPr id="19" name="Chart 18"/>
              <p:cNvGraphicFramePr/>
              <p:nvPr>
                <p:extLst>
                  <p:ext uri="{D42A27DB-BD31-4B8C-83A1-F6EECF244321}">
                    <p14:modId xmlns:p14="http://schemas.microsoft.com/office/powerpoint/2010/main" val="610334635"/>
                  </p:ext>
                </p:extLst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8"/>
                <a:ext cx="2330820" cy="1517906"/>
                <a:chOff x="8756180" y="2005905"/>
                <a:chExt cx="3107760" cy="2023874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9295424" y="2757637"/>
                  <a:ext cx="2568516" cy="12721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Differences between process models of organizations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tr-TR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1"/>
                <a:ext cx="2256134" cy="1115227"/>
                <a:chOff x="470479" y="2056203"/>
                <a:chExt cx="3008179" cy="1486970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4" y="2558287"/>
                  <a:ext cx="2601323" cy="984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err="1" smtClean="0"/>
                    <a:t>Process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models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from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event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logs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for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each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organization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tr-TR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3"/>
                <a:ext cx="2558331" cy="1266905"/>
                <a:chOff x="494681" y="5049859"/>
                <a:chExt cx="3411108" cy="1689206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2" y="5754180"/>
                  <a:ext cx="3148867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err="1" smtClean="0"/>
                    <a:t>Replay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event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logs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and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collect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performance</a:t>
                  </a:r>
                  <a:r>
                    <a:rPr lang="tr-TR" sz="1400" dirty="0" smtClean="0"/>
                    <a:t> data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smtClean="0"/>
                    <a:t>Cluster </a:t>
                  </a:r>
                  <a:r>
                    <a:rPr lang="tr-TR" sz="1400" dirty="0" err="1" smtClean="0"/>
                    <a:t>organizations</a:t>
                  </a:r>
                  <a:endParaRPr lang="tr-TR" sz="1400" dirty="0" smtClean="0"/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tr-TR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781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23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75000"/>
                  <a:lumOff val="2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50000"/>
                  <a:lumOff val="50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</a:t>
              </a:r>
              <a:r>
                <a:rPr lang="tr-T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&amp; </a:t>
              </a:r>
              <a:r>
                <a:rPr lang="tr-T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Future</a:t>
              </a:r>
              <a:r>
                <a:rPr lang="tr-T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tr-T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383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2665152"/>
            <a:ext cx="8245634" cy="1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3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561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Model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1716" y="2738762"/>
            <a:ext cx="7364971" cy="2592088"/>
            <a:chOff x="631716" y="2738762"/>
            <a:chExt cx="7364971" cy="25920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16" y="2738762"/>
              <a:ext cx="6743953" cy="20615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07433" y="4407520"/>
              <a:ext cx="25361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smtClean="0"/>
                <a:t>Using </a:t>
              </a:r>
              <a:r>
                <a:rPr lang="tr-TR" b="1" dirty="0" smtClean="0"/>
                <a:t>«</a:t>
              </a:r>
              <a:r>
                <a:rPr lang="en-US" b="1" dirty="0" smtClean="0"/>
                <a:t>Inductive </a:t>
              </a:r>
              <a:r>
                <a:rPr lang="en-US" b="1" dirty="0"/>
                <a:t>Miner Infrequent (</a:t>
              </a:r>
              <a:r>
                <a:rPr lang="en-US" b="1" dirty="0" err="1"/>
                <a:t>IMi</a:t>
              </a:r>
              <a:r>
                <a:rPr lang="en-US" b="1" dirty="0" smtClean="0"/>
                <a:t>)</a:t>
              </a:r>
              <a:r>
                <a:rPr lang="tr-TR" b="1" dirty="0" smtClean="0"/>
                <a:t>» </a:t>
              </a:r>
              <a:r>
                <a:rPr lang="tr-TR" dirty="0" err="1" smtClean="0"/>
                <a:t>method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62136" y="4445016"/>
              <a:ext cx="1834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err="1" smtClean="0"/>
                <a:t>Workflow</a:t>
              </a:r>
              <a:r>
                <a:rPr lang="tr-TR" dirty="0" smtClean="0"/>
                <a:t> net as </a:t>
              </a:r>
              <a:r>
                <a:rPr lang="tr-TR" dirty="0" err="1" smtClean="0"/>
                <a:t>process</a:t>
              </a:r>
              <a:r>
                <a:rPr lang="tr-TR" dirty="0" smtClean="0"/>
                <a:t> model</a:t>
              </a:r>
              <a:endParaRPr lang="en-US" dirty="0"/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2121639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dirty="0" err="1" smtClean="0"/>
              <a:t>Applied</a:t>
            </a:r>
            <a:r>
              <a:rPr lang="tr-TR" sz="2000" dirty="0" smtClean="0"/>
              <a:t>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dirty="0" err="1" smtClean="0"/>
              <a:t>each</a:t>
            </a:r>
            <a:r>
              <a:rPr lang="tr-TR" sz="2000" dirty="0" smtClean="0"/>
              <a:t> </a:t>
            </a:r>
            <a:r>
              <a:rPr lang="tr-TR" sz="2000" dirty="0" err="1" smtClean="0"/>
              <a:t>organization</a:t>
            </a:r>
            <a:r>
              <a:rPr lang="tr-TR" sz="2000" dirty="0" smtClean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81213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79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4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Indicator</a:t>
            </a:r>
            <a:r>
              <a:rPr lang="tr-TR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262684" y="1876333"/>
            <a:ext cx="5959221" cy="465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Two</a:t>
            </a:r>
            <a:r>
              <a:rPr lang="tr-TR" sz="2000" dirty="0" smtClean="0"/>
              <a:t> </a:t>
            </a:r>
            <a:r>
              <a:rPr lang="tr-TR" sz="2000" dirty="0" err="1" smtClean="0"/>
              <a:t>steps</a:t>
            </a:r>
            <a:r>
              <a:rPr lang="tr-TR" sz="2000" dirty="0" smtClean="0"/>
              <a:t>: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370255" y="4371850"/>
            <a:ext cx="4612305" cy="121339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Performance</a:t>
            </a:r>
            <a:r>
              <a:rPr lang="tr-TR" sz="2000" dirty="0" smtClean="0"/>
              <a:t> </a:t>
            </a:r>
            <a:r>
              <a:rPr lang="tr-TR" sz="2000" dirty="0" err="1" smtClean="0"/>
              <a:t>Indicators</a:t>
            </a:r>
            <a:r>
              <a:rPr lang="tr-TR" sz="2000" dirty="0" smtClean="0"/>
              <a:t>:</a:t>
            </a:r>
          </a:p>
          <a:p>
            <a:pPr lvl="1"/>
            <a:r>
              <a:rPr lang="en-US" sz="2000" dirty="0"/>
              <a:t>Average Time Between </a:t>
            </a:r>
            <a:r>
              <a:rPr lang="en-US" sz="2000" dirty="0" smtClean="0"/>
              <a:t>Activities</a:t>
            </a:r>
            <a:endParaRPr lang="tr-TR" sz="2000" dirty="0" smtClean="0"/>
          </a:p>
          <a:p>
            <a:pPr lvl="1"/>
            <a:endParaRPr lang="tr-TR" sz="2000" dirty="0" smtClean="0"/>
          </a:p>
          <a:p>
            <a:pPr lvl="1"/>
            <a:r>
              <a:rPr lang="en-US" sz="2000" dirty="0"/>
              <a:t>Standard Deviation of Time Between Activities</a:t>
            </a:r>
            <a:endParaRPr lang="tr-TR" sz="2000" dirty="0" smtClean="0"/>
          </a:p>
        </p:txBody>
      </p:sp>
      <p:grpSp>
        <p:nvGrpSpPr>
          <p:cNvPr id="36" name="Group 35"/>
          <p:cNvGrpSpPr/>
          <p:nvPr/>
        </p:nvGrpSpPr>
        <p:grpSpPr>
          <a:xfrm>
            <a:off x="2495669" y="2382833"/>
            <a:ext cx="4814404" cy="1856891"/>
            <a:chOff x="1927492" y="2678167"/>
            <a:chExt cx="4814404" cy="1856891"/>
          </a:xfrm>
        </p:grpSpPr>
        <p:grpSp>
          <p:nvGrpSpPr>
            <p:cNvPr id="35" name="Group 34"/>
            <p:cNvGrpSpPr/>
            <p:nvPr/>
          </p:nvGrpSpPr>
          <p:grpSpPr>
            <a:xfrm>
              <a:off x="3957860" y="2737067"/>
              <a:ext cx="2784036" cy="1797991"/>
              <a:chOff x="4571534" y="2852911"/>
              <a:chExt cx="2784036" cy="179799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26" name="Teardrop 25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32" name="Oval 31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3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34" name="Rectangle 33"/>
              <p:cNvSpPr/>
              <p:nvPr/>
            </p:nvSpPr>
            <p:spPr>
              <a:xfrm>
                <a:off x="5773055" y="3301180"/>
                <a:ext cx="139651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dirty="0" err="1" smtClean="0"/>
                  <a:t>Performance</a:t>
                </a:r>
                <a:endParaRPr lang="tr-TR" dirty="0" smtClean="0"/>
              </a:p>
              <a:p>
                <a:pPr algn="ctr"/>
                <a:r>
                  <a:rPr lang="tr-TR" dirty="0" err="1" smtClean="0"/>
                  <a:t>Indicator</a:t>
                </a:r>
                <a:r>
                  <a:rPr lang="tr-TR" dirty="0" smtClean="0"/>
                  <a:t> Clustering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927492" y="2678167"/>
              <a:ext cx="2784036" cy="1797991"/>
              <a:chOff x="4571534" y="2852911"/>
              <a:chExt cx="2784036" cy="179799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45" name="Teardrop 44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rgbClr val="F3971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43" name="Oval 42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4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40" name="Rectangle 39"/>
              <p:cNvSpPr/>
              <p:nvPr/>
            </p:nvSpPr>
            <p:spPr>
              <a:xfrm>
                <a:off x="5753511" y="3181114"/>
                <a:ext cx="139651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dirty="0" err="1"/>
                  <a:t>Replay</a:t>
                </a:r>
                <a:r>
                  <a:rPr lang="tr-TR" dirty="0"/>
                  <a:t> </a:t>
                </a:r>
                <a:r>
                  <a:rPr lang="tr-TR" dirty="0" err="1"/>
                  <a:t>and</a:t>
                </a:r>
                <a:r>
                  <a:rPr lang="tr-TR" dirty="0"/>
                  <a:t> </a:t>
                </a:r>
                <a:r>
                  <a:rPr lang="tr-TR" dirty="0" err="1"/>
                  <a:t>Performance</a:t>
                </a:r>
                <a:r>
                  <a:rPr lang="tr-TR" dirty="0"/>
                  <a:t> </a:t>
                </a:r>
                <a:r>
                  <a:rPr lang="tr-TR" dirty="0" err="1"/>
                  <a:t>Indicator</a:t>
                </a:r>
                <a:r>
                  <a:rPr lang="tr-TR" dirty="0"/>
                  <a:t> </a:t>
                </a:r>
                <a:r>
                  <a:rPr lang="tr-TR" dirty="0" err="1"/>
                  <a:t>Calculation</a:t>
                </a:r>
                <a:endParaRPr lang="en-US" dirty="0"/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61" y="2541482"/>
            <a:ext cx="2438400" cy="2438400"/>
          </a:xfrm>
          <a:prstGeom prst="rect">
            <a:avLst/>
          </a:prstGeom>
        </p:spPr>
      </p:pic>
      <p:sp>
        <p:nvSpPr>
          <p:cNvPr id="47" name="Down Arrow 46"/>
          <p:cNvSpPr/>
          <p:nvPr/>
        </p:nvSpPr>
        <p:spPr>
          <a:xfrm>
            <a:off x="7723074" y="4662494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>
            <a:off x="7135829" y="5585245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4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12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4" y="1141532"/>
            <a:ext cx="851063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3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sz="23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3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Indicator</a:t>
            </a:r>
            <a:r>
              <a:rPr lang="tr-TR" sz="23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 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- 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Replay and Performance Indicator Calculation</a:t>
            </a:r>
            <a:r>
              <a:rPr lang="tr-TR" sz="19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endParaRPr lang="en-US" sz="19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1935247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dirty="0" err="1" smtClean="0"/>
              <a:t>Applied</a:t>
            </a:r>
            <a:r>
              <a:rPr lang="tr-TR" sz="2000" dirty="0" smtClean="0"/>
              <a:t>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dirty="0" err="1" smtClean="0"/>
              <a:t>each</a:t>
            </a:r>
            <a:r>
              <a:rPr lang="tr-TR" sz="2000" dirty="0" smtClean="0"/>
              <a:t> </a:t>
            </a:r>
            <a:r>
              <a:rPr lang="tr-TR" sz="2000" dirty="0" err="1" smtClean="0"/>
              <a:t>organization</a:t>
            </a:r>
            <a:r>
              <a:rPr lang="tr-TR" sz="2000" dirty="0" smtClean="0"/>
              <a:t>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2" y="2474261"/>
            <a:ext cx="8098667" cy="343699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7044003" y="3777077"/>
            <a:ext cx="1906438" cy="87256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PerfSum</a:t>
            </a:r>
            <a:r>
              <a:rPr lang="tr-TR" baseline="-25000" dirty="0" smtClean="0"/>
              <a:t>i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AvgTimeSum</a:t>
            </a:r>
            <a:r>
              <a:rPr lang="tr-TR" baseline="-25000" dirty="0" smtClean="0"/>
              <a:t>i</a:t>
            </a:r>
            <a:r>
              <a:rPr lang="en-US" dirty="0" smtClean="0"/>
              <a:t> </a:t>
            </a:r>
            <a:r>
              <a:rPr lang="tr-TR" dirty="0" smtClean="0"/>
              <a:t>U </a:t>
            </a:r>
            <a:r>
              <a:rPr lang="en-US" dirty="0" err="1" smtClean="0"/>
              <a:t>StdDevTimeSum</a:t>
            </a:r>
            <a:r>
              <a:rPr lang="tr-TR" baseline="-25000" dirty="0" smtClean="0"/>
              <a:t> </a:t>
            </a:r>
            <a:r>
              <a:rPr lang="tr-TR" baseline="-25000" dirty="0"/>
              <a:t>i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4270792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4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4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Indicator</a:t>
            </a:r>
            <a:r>
              <a:rPr lang="tr-TR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 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Indicator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Clustering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3" y="2308333"/>
            <a:ext cx="8108830" cy="2075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25433" r="7457" b="29325"/>
          <a:stretch/>
        </p:blipFill>
        <p:spPr>
          <a:xfrm>
            <a:off x="1915063" y="4386263"/>
            <a:ext cx="3512181" cy="129635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2"/>
          </p:cNvCxnSpPr>
          <p:nvPr/>
        </p:nvCxnSpPr>
        <p:spPr>
          <a:xfrm flipH="1">
            <a:off x="4543038" y="3441700"/>
            <a:ext cx="524334" cy="941727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 txBox="1">
            <a:spLocks/>
          </p:cNvSpPr>
          <p:nvPr/>
        </p:nvSpPr>
        <p:spPr>
          <a:xfrm>
            <a:off x="6961517" y="4292470"/>
            <a:ext cx="2086215" cy="146997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# of </a:t>
            </a:r>
            <a:r>
              <a:rPr lang="tr-TR" dirty="0" err="1" smtClean="0"/>
              <a:t>Clusters</a:t>
            </a:r>
            <a:endParaRPr lang="tr-TR" dirty="0" smtClean="0"/>
          </a:p>
          <a:p>
            <a:r>
              <a:rPr lang="tr-TR" dirty="0" smtClean="0"/>
              <a:t>Cluster </a:t>
            </a:r>
            <a:r>
              <a:rPr lang="tr-TR" dirty="0" err="1" smtClean="0"/>
              <a:t>Assignment</a:t>
            </a:r>
            <a:endParaRPr lang="tr-TR" dirty="0" smtClean="0"/>
          </a:p>
          <a:p>
            <a:r>
              <a:rPr lang="tr-TR" dirty="0" err="1" smtClean="0"/>
              <a:t>Centroids</a:t>
            </a:r>
            <a:r>
              <a:rPr lang="tr-TR" dirty="0" smtClean="0"/>
              <a:t> (</a:t>
            </a:r>
            <a:r>
              <a:rPr lang="tr-TR" dirty="0" err="1" smtClean="0"/>
              <a:t>Performance</a:t>
            </a:r>
            <a:r>
              <a:rPr lang="tr-TR" dirty="0" smtClean="0"/>
              <a:t> </a:t>
            </a:r>
            <a:r>
              <a:rPr lang="tr-TR" dirty="0" err="1" smtClean="0"/>
              <a:t>Indicator</a:t>
            </a:r>
            <a:r>
              <a:rPr lang="tr-TR" dirty="0" smtClean="0"/>
              <a:t> </a:t>
            </a:r>
            <a:r>
              <a:rPr lang="tr-TR" dirty="0" err="1" smtClean="0"/>
              <a:t>Values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each</a:t>
            </a:r>
            <a:r>
              <a:rPr lang="tr-TR" dirty="0" smtClean="0"/>
              <a:t> </a:t>
            </a:r>
            <a:r>
              <a:rPr lang="tr-TR" dirty="0" err="1" smtClean="0"/>
              <a:t>cluster</a:t>
            </a:r>
            <a:r>
              <a:rPr lang="tr-TR" dirty="0" smtClean="0"/>
              <a:t>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882663" y="3438864"/>
            <a:ext cx="1" cy="827516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01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/>
              <a:t>S</a:t>
            </a:r>
            <a:r>
              <a:rPr lang="en-US" sz="2000" dirty="0" smtClean="0"/>
              <a:t>pot </a:t>
            </a:r>
            <a:r>
              <a:rPr lang="en-US" sz="2000" dirty="0"/>
              <a:t>the differences </a:t>
            </a:r>
            <a:r>
              <a:rPr lang="en-US" sz="2000" dirty="0" smtClean="0"/>
              <a:t>between</a:t>
            </a:r>
            <a:r>
              <a:rPr lang="tr-TR" sz="2000" dirty="0" smtClean="0"/>
              <a:t> </a:t>
            </a:r>
            <a:r>
              <a:rPr lang="en-US" sz="2000" dirty="0" smtClean="0"/>
              <a:t>process </a:t>
            </a:r>
            <a:r>
              <a:rPr lang="en-US" sz="2000" dirty="0"/>
              <a:t>models of different </a:t>
            </a:r>
            <a:r>
              <a:rPr lang="en-US" sz="2000" dirty="0" smtClean="0"/>
              <a:t>organizations</a:t>
            </a:r>
            <a:r>
              <a:rPr lang="tr-TR" sz="2000" dirty="0" smtClean="0"/>
              <a:t> as </a:t>
            </a:r>
            <a:r>
              <a:rPr lang="en-US" sz="2000" dirty="0" smtClean="0"/>
              <a:t>mismatch patterns</a:t>
            </a:r>
            <a:endParaRPr lang="tr-TR" sz="2000" dirty="0" smtClean="0"/>
          </a:p>
          <a:p>
            <a:r>
              <a:rPr lang="tr-TR" sz="2000" dirty="0" smtClean="0"/>
              <a:t>BPMN </a:t>
            </a:r>
            <a:r>
              <a:rPr lang="tr-TR" sz="2000" dirty="0" err="1" smtClean="0"/>
              <a:t>used</a:t>
            </a:r>
            <a:r>
              <a:rPr lang="tr-TR" sz="2000" dirty="0" smtClean="0"/>
              <a:t> since </a:t>
            </a:r>
            <a:r>
              <a:rPr lang="tr-TR" sz="2000" dirty="0" err="1" smtClean="0"/>
              <a:t>notation</a:t>
            </a:r>
            <a:r>
              <a:rPr lang="tr-TR" sz="2000" dirty="0" smtClean="0"/>
              <a:t> is </a:t>
            </a:r>
            <a:r>
              <a:rPr lang="tr-TR" sz="2000" dirty="0" err="1" smtClean="0"/>
              <a:t>more</a:t>
            </a:r>
            <a:r>
              <a:rPr lang="tr-TR" sz="2000" dirty="0" smtClean="0"/>
              <a:t> </a:t>
            </a:r>
            <a:r>
              <a:rPr lang="tr-TR" sz="2000" dirty="0" err="1" smtClean="0"/>
              <a:t>appropriate</a:t>
            </a:r>
            <a:r>
              <a:rPr lang="tr-TR" sz="2000" dirty="0" smtClean="0"/>
              <a:t> </a:t>
            </a:r>
            <a:r>
              <a:rPr lang="tr-TR" sz="2000" dirty="0" err="1" smtClean="0"/>
              <a:t>to</a:t>
            </a:r>
            <a:r>
              <a:rPr lang="tr-TR" sz="2000" dirty="0" smtClean="0"/>
              <a:t> </a:t>
            </a:r>
            <a:r>
              <a:rPr lang="tr-TR" sz="2000" dirty="0" err="1" smtClean="0"/>
              <a:t>formulate</a:t>
            </a:r>
            <a:r>
              <a:rPr lang="tr-TR" sz="2000" dirty="0" smtClean="0"/>
              <a:t> </a:t>
            </a:r>
            <a:r>
              <a:rPr lang="tr-TR" sz="2000" dirty="0" err="1" smtClean="0"/>
              <a:t>mismatch</a:t>
            </a:r>
            <a:r>
              <a:rPr lang="tr-TR" sz="2000" dirty="0" smtClean="0"/>
              <a:t> </a:t>
            </a:r>
            <a:r>
              <a:rPr lang="tr-TR" sz="2000" dirty="0" err="1" smtClean="0"/>
              <a:t>patterns</a:t>
            </a:r>
            <a:endParaRPr lang="tr-TR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82"/>
          <a:stretch/>
        </p:blipFill>
        <p:spPr>
          <a:xfrm>
            <a:off x="2400047" y="3175733"/>
            <a:ext cx="4680206" cy="346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41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36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Mismatch</a:t>
            </a:r>
            <a:r>
              <a:rPr lang="tr-TR" sz="2000" dirty="0" smtClean="0"/>
              <a:t> </a:t>
            </a:r>
            <a:r>
              <a:rPr lang="tr-TR" sz="2000" dirty="0" err="1" smtClean="0"/>
              <a:t>patterns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analyzers</a:t>
            </a:r>
            <a:r>
              <a:rPr lang="tr-TR" sz="2000" dirty="0" smtClean="0"/>
              <a:t> </a:t>
            </a:r>
            <a:r>
              <a:rPr lang="tr-TR" sz="2000" dirty="0" err="1" smtClean="0"/>
              <a:t>are</a:t>
            </a:r>
            <a:r>
              <a:rPr lang="tr-TR" sz="2000" dirty="0" smtClean="0"/>
              <a:t> </a:t>
            </a:r>
            <a:r>
              <a:rPr lang="tr-TR" sz="2000" dirty="0" err="1" smtClean="0"/>
              <a:t>developed</a:t>
            </a:r>
            <a:endParaRPr lang="tr-TR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9" t="-284" r="-102" b="-1671"/>
          <a:stretch/>
        </p:blipFill>
        <p:spPr>
          <a:xfrm>
            <a:off x="980058" y="2591420"/>
            <a:ext cx="7254815" cy="35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59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93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Mismatch</a:t>
            </a:r>
            <a:r>
              <a:rPr lang="tr-TR" sz="2000" dirty="0" smtClean="0"/>
              <a:t> </a:t>
            </a:r>
            <a:r>
              <a:rPr lang="tr-TR" sz="2000" dirty="0" err="1" smtClean="0"/>
              <a:t>patterns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analyzers</a:t>
            </a:r>
            <a:r>
              <a:rPr lang="tr-TR" sz="2000" dirty="0" smtClean="0"/>
              <a:t> </a:t>
            </a:r>
            <a:r>
              <a:rPr lang="tr-TR" sz="2000" dirty="0" err="1" smtClean="0"/>
              <a:t>formulated</a:t>
            </a:r>
            <a:endParaRPr lang="tr-TR" sz="2000" dirty="0" smtClean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80764" y="2500351"/>
            <a:ext cx="8053403" cy="30077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b="1" dirty="0" err="1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tr-TR" sz="1500" b="1" dirty="0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tr-TR" sz="1500" i="1" dirty="0" err="1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tr-TR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tr-TR" sz="1500" i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tr-TR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starting</a:t>
            </a:r>
            <a:r>
              <a:rPr lang="tr-TR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ending</a:t>
            </a:r>
            <a:r>
              <a:rPr lang="tr-TR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</a:t>
            </a:r>
            <a:endParaRPr lang="tr-TR" sz="1500" i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500" b="1" dirty="0" err="1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tr-TR" sz="1500" b="1" dirty="0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tr-TR" sz="1500" i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of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</a:t>
            </a:r>
            <a:r>
              <a:rPr lang="tr-TR" sz="1500" i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patterns</a:t>
            </a:r>
            <a:endParaRPr lang="tr-TR" sz="1500" i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SkippedActivityAnalyzer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tr-TR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RefinedActivityAnalyzer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tr-T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DifferentMomentsAnalyzer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DifferentConditionsAnalyzer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tr-T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DifferentDependencysAnalyzer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AdditionalDependencysAnalyzer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tr-TR" sz="1500" b="1" dirty="0" err="1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endParaRPr lang="tr-TR" sz="1500" baseline="-25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486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2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594464" y="2316867"/>
            <a:ext cx="4901295" cy="198554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>
                <a:sym typeface="Wingdings" panose="05000000000000000000" pitchFamily="2" charset="2"/>
              </a:rPr>
              <a:t>P</a:t>
            </a:r>
            <a:r>
              <a:rPr lang="en-US" sz="2000" dirty="0" err="1"/>
              <a:t>roviding</a:t>
            </a:r>
            <a:r>
              <a:rPr lang="en-US" sz="2000" dirty="0"/>
              <a:t> a set of mismatch patterns</a:t>
            </a:r>
            <a:r>
              <a:rPr lang="tr-TR" sz="2000" dirty="0"/>
              <a:t> </a:t>
            </a:r>
            <a:r>
              <a:rPr lang="en-US" sz="2000" dirty="0"/>
              <a:t>for each organization </a:t>
            </a:r>
            <a:r>
              <a:rPr lang="tr-TR" sz="2000" dirty="0" err="1"/>
              <a:t>to</a:t>
            </a:r>
            <a:r>
              <a:rPr lang="en-US" sz="2000" dirty="0"/>
              <a:t> enhance their processes. </a:t>
            </a:r>
            <a:endParaRPr lang="tr-TR" sz="2000" dirty="0"/>
          </a:p>
          <a:p>
            <a:pPr lvl="1"/>
            <a:r>
              <a:rPr lang="tr-TR" sz="1800" dirty="0"/>
              <a:t>M</a:t>
            </a:r>
            <a:r>
              <a:rPr lang="en-US" sz="1800" dirty="0" err="1"/>
              <a:t>ismatch</a:t>
            </a:r>
            <a:r>
              <a:rPr lang="en-US" sz="1800" dirty="0"/>
              <a:t> patterns</a:t>
            </a:r>
            <a:r>
              <a:rPr lang="tr-TR" sz="1800" dirty="0"/>
              <a:t> </a:t>
            </a:r>
            <a:r>
              <a:rPr lang="tr-TR" sz="1800" dirty="0" err="1"/>
              <a:t>between</a:t>
            </a:r>
            <a:r>
              <a:rPr lang="tr-TR" sz="1800" dirty="0"/>
              <a:t> </a:t>
            </a:r>
            <a:r>
              <a:rPr lang="en-US" sz="1800" dirty="0"/>
              <a:t>organizations, particularly</a:t>
            </a:r>
            <a:r>
              <a:rPr lang="tr-TR" sz="1800" dirty="0"/>
              <a:t> </a:t>
            </a:r>
            <a:r>
              <a:rPr lang="en-US" sz="1800" dirty="0"/>
              <a:t>which are performing better in terms of their performance indicator values.</a:t>
            </a:r>
            <a:endParaRPr lang="tr-TR" sz="18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71736" y="5308223"/>
            <a:ext cx="7871460" cy="117649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</a:t>
            </a:r>
            <a:r>
              <a:rPr lang="tr-T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rganization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Mismatch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Patterns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tr-TR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6" y="2295169"/>
            <a:ext cx="2239444" cy="22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79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18484" y="2748528"/>
            <a:ext cx="4450981" cy="45200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</a:t>
            </a:r>
            <a:r>
              <a:rPr lang="tr-T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Generation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tr-TR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81771" y="2095714"/>
            <a:ext cx="8362342" cy="198554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>
                <a:sym typeface="Wingdings" panose="05000000000000000000" pitchFamily="2" charset="2"/>
              </a:rPr>
              <a:t>Recommendation</a:t>
            </a:r>
            <a:r>
              <a:rPr lang="tr-TR" sz="2000" dirty="0" smtClean="0">
                <a:sym typeface="Wingdings" panose="05000000000000000000" pitchFamily="2" charset="2"/>
              </a:rPr>
              <a:t> </a:t>
            </a:r>
            <a:r>
              <a:rPr lang="tr-TR" sz="2000" dirty="0" err="1" smtClean="0">
                <a:sym typeface="Wingdings" panose="05000000000000000000" pitchFamily="2" charset="2"/>
              </a:rPr>
              <a:t>Generation</a:t>
            </a:r>
            <a:r>
              <a:rPr lang="tr-TR" sz="2000" dirty="0" smtClean="0">
                <a:sym typeface="Wingdings" panose="05000000000000000000" pitchFamily="2" charset="2"/>
              </a:rPr>
              <a:t> </a:t>
            </a:r>
            <a:r>
              <a:rPr lang="tr-TR" sz="2000" dirty="0" err="1" smtClean="0">
                <a:sym typeface="Wingdings" panose="05000000000000000000" pitchFamily="2" charset="2"/>
              </a:rPr>
              <a:t>function</a:t>
            </a:r>
            <a:r>
              <a:rPr lang="tr-TR" sz="2000" dirty="0" smtClean="0">
                <a:sym typeface="Wingdings" panose="05000000000000000000" pitchFamily="2" charset="2"/>
              </a:rPr>
              <a:t> </a:t>
            </a:r>
            <a:r>
              <a:rPr lang="tr-TR" sz="2000" dirty="0" err="1" smtClean="0">
                <a:sym typeface="Wingdings" panose="05000000000000000000" pitchFamily="2" charset="2"/>
              </a:rPr>
              <a:t>returns</a:t>
            </a:r>
            <a:r>
              <a:rPr lang="tr-TR" sz="2000" dirty="0" smtClean="0">
                <a:sym typeface="Wingdings" panose="05000000000000000000" pitchFamily="2" charset="2"/>
              </a:rPr>
              <a:t> a set of </a:t>
            </a:r>
            <a:r>
              <a:rPr lang="tr-TR" sz="2000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Recommendation</a:t>
            </a:r>
            <a:endParaRPr lang="tr-T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0238" y="3592157"/>
            <a:ext cx="13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chemeClr val="accent2"/>
                </a:solidFill>
              </a:rPr>
              <a:t>Organization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53997" y="3701480"/>
            <a:ext cx="1513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>
                <a:solidFill>
                  <a:schemeClr val="accent1"/>
                </a:solidFill>
              </a:rPr>
              <a:t>Cluster Analysis Data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6993" y="3296425"/>
            <a:ext cx="1680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>
                <a:solidFill>
                  <a:schemeClr val="accent6"/>
                </a:solidFill>
              </a:rPr>
              <a:t>Performance</a:t>
            </a:r>
            <a:r>
              <a:rPr lang="tr-TR" dirty="0" smtClean="0">
                <a:solidFill>
                  <a:schemeClr val="accent6"/>
                </a:solidFill>
              </a:rPr>
              <a:t> </a:t>
            </a:r>
            <a:r>
              <a:rPr lang="tr-TR" dirty="0" err="1" smtClean="0">
                <a:solidFill>
                  <a:schemeClr val="accent6"/>
                </a:solidFill>
              </a:rPr>
              <a:t>Difference</a:t>
            </a:r>
            <a:r>
              <a:rPr lang="tr-TR" dirty="0" smtClean="0">
                <a:solidFill>
                  <a:schemeClr val="accent6"/>
                </a:solidFill>
              </a:rPr>
              <a:t> </a:t>
            </a:r>
            <a:r>
              <a:rPr lang="tr-TR" dirty="0" err="1" smtClean="0">
                <a:solidFill>
                  <a:schemeClr val="accent6"/>
                </a:solidFill>
              </a:rPr>
              <a:t>Threshold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139395" y="3020223"/>
            <a:ext cx="746806" cy="6011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6" idx="0"/>
          </p:cNvCxnSpPr>
          <p:nvPr/>
        </p:nvCxnSpPr>
        <p:spPr>
          <a:xfrm>
            <a:off x="4313798" y="3047015"/>
            <a:ext cx="197154" cy="654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696243" y="3018461"/>
            <a:ext cx="943068" cy="448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11175" y="4281771"/>
            <a:ext cx="1680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C</a:t>
            </a:r>
            <a:r>
              <a:rPr lang="en-US" sz="1600" dirty="0" err="1" smtClean="0"/>
              <a:t>alculated</a:t>
            </a:r>
            <a:r>
              <a:rPr lang="en-US" sz="1600" dirty="0" smtClean="0"/>
              <a:t> </a:t>
            </a:r>
            <a:r>
              <a:rPr lang="en-US" sz="1600" dirty="0"/>
              <a:t>over the same type of performance indicators of different</a:t>
            </a:r>
          </a:p>
          <a:p>
            <a:r>
              <a:rPr lang="en-US" sz="1600" dirty="0"/>
              <a:t>organizations</a:t>
            </a:r>
            <a:endParaRPr lang="en-US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584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704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-3147994" y="1153368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3503756" y="1614089"/>
            <a:ext cx="5435650" cy="22372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Relatively young and developing research area and main idea is to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discover,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and;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 processes by extracting information from event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logs</a:t>
            </a: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28"/>
          <a:stretch/>
        </p:blipFill>
        <p:spPr>
          <a:xfrm flipH="1">
            <a:off x="627076" y="2026166"/>
            <a:ext cx="2663711" cy="2948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3548864" y="4774298"/>
            <a:ext cx="2533390" cy="1205127"/>
            <a:chOff x="3548864" y="4774298"/>
            <a:chExt cx="2533390" cy="1205127"/>
          </a:xfrm>
        </p:grpSpPr>
        <p:grpSp>
          <p:nvGrpSpPr>
            <p:cNvPr id="54" name="Group 53"/>
            <p:cNvGrpSpPr/>
            <p:nvPr/>
          </p:nvGrpSpPr>
          <p:grpSpPr>
            <a:xfrm>
              <a:off x="3548864" y="4774298"/>
              <a:ext cx="2533390" cy="1205127"/>
              <a:chOff x="5203020" y="3323005"/>
              <a:chExt cx="2325633" cy="1106298"/>
            </a:xfrm>
          </p:grpSpPr>
          <p:sp>
            <p:nvSpPr>
              <p:cNvPr id="60" name="Teardrop 59"/>
              <p:cNvSpPr/>
              <p:nvPr/>
            </p:nvSpPr>
            <p:spPr>
              <a:xfrm rot="10800000">
                <a:off x="5993999" y="3323005"/>
                <a:ext cx="759173" cy="759172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203020" y="4146766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Events</a:t>
                </a:r>
                <a:r>
                  <a:rPr lang="tr-T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recorded</a:t>
                </a:r>
                <a:r>
                  <a:rPr lang="tr-T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</a:t>
                </a:r>
                <a:r>
                  <a:rPr lang="tr-T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available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490" y="4930768"/>
              <a:ext cx="514357" cy="51435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082254" y="4771152"/>
            <a:ext cx="2533391" cy="1208271"/>
            <a:chOff x="6082254" y="4771152"/>
            <a:chExt cx="2533391" cy="1208271"/>
          </a:xfrm>
        </p:grpSpPr>
        <p:grpSp>
          <p:nvGrpSpPr>
            <p:cNvPr id="70" name="Group 69"/>
            <p:cNvGrpSpPr/>
            <p:nvPr/>
          </p:nvGrpSpPr>
          <p:grpSpPr>
            <a:xfrm>
              <a:off x="6082254" y="4771152"/>
              <a:ext cx="2533391" cy="1208271"/>
              <a:chOff x="6880893" y="3317094"/>
              <a:chExt cx="2325633" cy="1109184"/>
            </a:xfrm>
          </p:grpSpPr>
          <p:sp>
            <p:nvSpPr>
              <p:cNvPr id="81" name="Teardrop 80"/>
              <p:cNvSpPr/>
              <p:nvPr/>
            </p:nvSpPr>
            <p:spPr>
              <a:xfrm rot="10800000">
                <a:off x="7664124" y="331709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880893" y="4143741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Competitive</a:t>
                </a:r>
                <a:r>
                  <a:rPr lang="tr-T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business</a:t>
                </a:r>
                <a:r>
                  <a:rPr lang="tr-T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life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216" y="4883969"/>
              <a:ext cx="561156" cy="561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470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3096" y="2350760"/>
            <a:ext cx="8248739" cy="2931358"/>
            <a:chOff x="483096" y="2350760"/>
            <a:chExt cx="8248739" cy="293135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23" t="47735" r="40944" b="-2"/>
            <a:stretch/>
          </p:blipFill>
          <p:spPr>
            <a:xfrm>
              <a:off x="5711175" y="3552764"/>
              <a:ext cx="1917345" cy="1729354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483096" y="2350760"/>
              <a:ext cx="8248739" cy="1654756"/>
              <a:chOff x="492269" y="4035917"/>
              <a:chExt cx="8248739" cy="165475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74" y="4035917"/>
                <a:ext cx="8245634" cy="165475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314"/>
              <a:stretch/>
            </p:blipFill>
            <p:spPr>
              <a:xfrm>
                <a:off x="492269" y="4035917"/>
                <a:ext cx="4674091" cy="165475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29999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93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068" y="2014330"/>
            <a:ext cx="86595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Recommendation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Generation</a:t>
            </a:r>
            <a:endParaRPr lang="tr-TR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 Analysis Data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 difference threshold</a:t>
            </a:r>
          </a:p>
          <a:p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set of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endParaRPr lang="tr-TR" sz="1600" dirty="0" smtClean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</a:p>
          <a:p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 Cluster of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organization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</a:t>
            </a:r>
            <a:endParaRPr lang="en-US" sz="16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tr-TR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cluster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tr-TR" sz="16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other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cluster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centroids</a:t>
            </a:r>
            <a:r>
              <a:rPr lang="tr-T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tr-T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larger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than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600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tr-TR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O’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cluster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</a:p>
          <a:p>
            <a:r>
              <a:rPr lang="tr-TR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Mismatch Pattern Analysis(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="1" baseline="-250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tr-TR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Recommendation(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="1" baseline="-250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tr-T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572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ProM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Implementation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905248" y="1816296"/>
            <a:ext cx="454342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ProM</a:t>
            </a:r>
            <a:r>
              <a:rPr lang="tr-TR" sz="2000" dirty="0" smtClean="0"/>
              <a:t>, </a:t>
            </a:r>
            <a:r>
              <a:rPr lang="en-US" sz="2000" dirty="0" smtClean="0"/>
              <a:t>extensible</a:t>
            </a:r>
            <a:r>
              <a:rPr lang="tr-TR" sz="2000" dirty="0"/>
              <a:t> </a:t>
            </a:r>
            <a:r>
              <a:rPr lang="en-US" sz="2000" dirty="0" smtClean="0"/>
              <a:t>framework </a:t>
            </a:r>
            <a:r>
              <a:rPr lang="en-US" sz="2000" dirty="0"/>
              <a:t>that supports a wide variety of process mining techniques in </a:t>
            </a:r>
            <a:r>
              <a:rPr lang="en-US" sz="2000" dirty="0" smtClean="0"/>
              <a:t>form</a:t>
            </a:r>
            <a:r>
              <a:rPr lang="tr-TR" sz="2000" dirty="0" smtClean="0"/>
              <a:t> </a:t>
            </a:r>
            <a:r>
              <a:rPr lang="en-US" sz="2000" dirty="0" smtClean="0"/>
              <a:t>of </a:t>
            </a:r>
            <a:r>
              <a:rPr lang="en-US" sz="2000" dirty="0"/>
              <a:t>plugins</a:t>
            </a:r>
            <a:r>
              <a:rPr lang="en-US" sz="2000" dirty="0" smtClean="0"/>
              <a:t>.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err="1" smtClean="0"/>
              <a:t>Widely</a:t>
            </a:r>
            <a:r>
              <a:rPr lang="tr-TR" sz="2000" dirty="0" smtClean="0"/>
              <a:t> </a:t>
            </a:r>
            <a:r>
              <a:rPr lang="en-US" sz="2000" dirty="0" smtClean="0"/>
              <a:t>accepted </a:t>
            </a:r>
            <a:r>
              <a:rPr lang="en-US" sz="2000" dirty="0"/>
              <a:t>in industry and academia with </a:t>
            </a:r>
            <a:r>
              <a:rPr lang="en-US" sz="2000" dirty="0" smtClean="0"/>
              <a:t>an</a:t>
            </a:r>
            <a:r>
              <a:rPr lang="tr-TR" sz="2000" dirty="0" smtClean="0"/>
              <a:t> </a:t>
            </a:r>
            <a:r>
              <a:rPr lang="en-US" sz="2000" dirty="0" smtClean="0"/>
              <a:t>active </a:t>
            </a:r>
            <a:r>
              <a:rPr lang="en-US" sz="2000" dirty="0"/>
              <a:t>community</a:t>
            </a:r>
            <a:r>
              <a:rPr lang="en-US" sz="2000" dirty="0" smtClean="0"/>
              <a:t>.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en-US" sz="2000" dirty="0"/>
              <a:t>Developed set of </a:t>
            </a:r>
            <a:r>
              <a:rPr lang="en-US" sz="2000" dirty="0" smtClean="0"/>
              <a:t>plugins</a:t>
            </a:r>
            <a:r>
              <a:rPr lang="tr-TR" sz="2000" dirty="0" smtClean="0"/>
              <a:t> </a:t>
            </a:r>
            <a:r>
              <a:rPr lang="en-US" sz="2000" dirty="0" smtClean="0"/>
              <a:t>are </a:t>
            </a:r>
            <a:r>
              <a:rPr lang="en-US" sz="2000" dirty="0"/>
              <a:t>packaged with the name of </a:t>
            </a:r>
            <a:r>
              <a:rPr lang="tr-TR" sz="2000" b="1" dirty="0" smtClean="0">
                <a:solidFill>
                  <a:srgbClr val="C00000"/>
                </a:solidFill>
              </a:rPr>
              <a:t>«</a:t>
            </a:r>
            <a:r>
              <a:rPr lang="en-US" sz="2000" b="1" dirty="0" err="1" smtClean="0">
                <a:solidFill>
                  <a:srgbClr val="C00000"/>
                </a:solidFill>
              </a:rPr>
              <a:t>CrossOrgProcMin</a:t>
            </a:r>
            <a:r>
              <a:rPr lang="tr-TR" sz="2000" b="1" dirty="0" smtClean="0">
                <a:solidFill>
                  <a:srgbClr val="C00000"/>
                </a:solidFill>
              </a:rPr>
              <a:t>»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published</a:t>
            </a:r>
            <a:r>
              <a:rPr lang="tr-TR" sz="2000" dirty="0" smtClean="0"/>
              <a:t> on </a:t>
            </a:r>
            <a:r>
              <a:rPr lang="tr-TR" sz="2000" dirty="0" err="1" smtClean="0"/>
              <a:t>Github</a:t>
            </a:r>
            <a:r>
              <a:rPr lang="tr-TR" sz="2000" dirty="0" smtClean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25610" y="5691570"/>
            <a:ext cx="273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 smtClean="0">
                <a:cs typeface="Courier New" panose="02070309020205020404" pitchFamily="49" charset="0"/>
              </a:rPr>
              <a:t>onuryilmaz</a:t>
            </a:r>
            <a:r>
              <a:rPr lang="tr-TR" sz="1600" dirty="0" smtClean="0">
                <a:cs typeface="Courier New" panose="02070309020205020404" pitchFamily="49" charset="0"/>
              </a:rPr>
              <a:t>/</a:t>
            </a:r>
            <a:r>
              <a:rPr lang="tr-TR" sz="1600" dirty="0" err="1" smtClean="0">
                <a:cs typeface="Courier New" panose="02070309020205020404" pitchFamily="49" charset="0"/>
              </a:rPr>
              <a:t>cross-orc-proc-min</a:t>
            </a:r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2109294"/>
            <a:ext cx="3111766" cy="134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483816"/>
            <a:ext cx="2869383" cy="2079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10" y="533477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37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ProM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Implementation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97" y="1664752"/>
            <a:ext cx="7637538" cy="479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91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Conclusion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Future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56642" y="2551178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833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Evaluation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Metrics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8"/>
            <a:ext cx="8584123" cy="3853096"/>
            <a:chOff x="352860" y="2293438"/>
            <a:chExt cx="8584123" cy="3853096"/>
          </a:xfrm>
        </p:grpSpPr>
        <p:grpSp>
          <p:nvGrpSpPr>
            <p:cNvPr id="49" name="Group 48"/>
            <p:cNvGrpSpPr/>
            <p:nvPr/>
          </p:nvGrpSpPr>
          <p:grpSpPr>
            <a:xfrm>
              <a:off x="6188530" y="4602237"/>
              <a:ext cx="2748453" cy="1544297"/>
              <a:chOff x="8251366" y="5084305"/>
              <a:chExt cx="3664601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tr-TR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251366" y="5871225"/>
                <a:ext cx="3664601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sz="1400" dirty="0" err="1" smtClean="0"/>
                  <a:t>Responsiveness</a:t>
                </a:r>
                <a:r>
                  <a:rPr lang="tr-TR" sz="1400" dirty="0" smtClean="0"/>
                  <a:t> </a:t>
                </a:r>
                <a:r>
                  <a:rPr lang="tr-TR" sz="1400" dirty="0" err="1" smtClean="0"/>
                  <a:t>with</a:t>
                </a:r>
                <a:r>
                  <a:rPr lang="tr-TR" sz="1400" dirty="0" smtClean="0"/>
                  <a:t> </a:t>
                </a:r>
                <a:r>
                  <a:rPr lang="tr-TR" sz="1400" dirty="0" err="1" smtClean="0"/>
                  <a:t>different</a:t>
                </a:r>
                <a:r>
                  <a:rPr lang="tr-TR" sz="1400" dirty="0" smtClean="0"/>
                  <a:t> </a:t>
                </a:r>
                <a:r>
                  <a:rPr lang="tr-TR" sz="1400" dirty="0" err="1" smtClean="0"/>
                  <a:t>threshold</a:t>
                </a:r>
                <a:r>
                  <a:rPr lang="tr-TR" sz="1400" dirty="0" smtClean="0"/>
                  <a:t> </a:t>
                </a:r>
                <a:r>
                  <a:rPr lang="tr-TR" sz="1400" dirty="0" err="1" smtClean="0"/>
                  <a:t>values</a:t>
                </a:r>
                <a:r>
                  <a:rPr lang="tr-TR" sz="1400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sz="1400" dirty="0" err="1" smtClean="0"/>
                  <a:t>Comparison</a:t>
                </a:r>
                <a:r>
                  <a:rPr lang="tr-TR" sz="1400" dirty="0" smtClean="0"/>
                  <a:t> </a:t>
                </a:r>
                <a:r>
                  <a:rPr lang="tr-TR" sz="1400" dirty="0" err="1" smtClean="0"/>
                  <a:t>with</a:t>
                </a:r>
                <a:r>
                  <a:rPr lang="tr-TR" sz="1400" dirty="0" smtClean="0"/>
                  <a:t> </a:t>
                </a:r>
                <a:r>
                  <a:rPr lang="tr-TR" sz="1400" dirty="0" err="1" smtClean="0"/>
                  <a:t>and</a:t>
                </a:r>
                <a:r>
                  <a:rPr lang="tr-TR" sz="1400" dirty="0" smtClean="0"/>
                  <a:t> </a:t>
                </a:r>
                <a:r>
                  <a:rPr lang="tr-TR" sz="1400" dirty="0" err="1" smtClean="0"/>
                  <a:t>without</a:t>
                </a:r>
                <a:r>
                  <a:rPr lang="tr-TR" sz="1400" dirty="0" smtClean="0"/>
                  <a:t> </a:t>
                </a:r>
                <a:r>
                  <a:rPr lang="tr-TR" sz="1400" dirty="0" err="1" smtClean="0"/>
                  <a:t>percormance</a:t>
                </a:r>
                <a:r>
                  <a:rPr lang="tr-TR" sz="1400" dirty="0" smtClean="0"/>
                  <a:t> </a:t>
                </a:r>
                <a:r>
                  <a:rPr lang="tr-TR" sz="1400" dirty="0" err="1" smtClean="0"/>
                  <a:t>clustering</a:t>
                </a:r>
                <a:endParaRPr lang="tr-TR" sz="1400" dirty="0" smtClean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8"/>
              <a:ext cx="8545093" cy="3549870"/>
              <a:chOff x="352860" y="2293438"/>
              <a:chExt cx="8545093" cy="3549870"/>
            </a:xfrm>
          </p:grpSpPr>
          <p:graphicFrame>
            <p:nvGraphicFramePr>
              <p:cNvPr id="19" name="Chart 18"/>
              <p:cNvGraphicFramePr/>
              <p:nvPr>
                <p:extLst/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371528" y="2293438"/>
                <a:ext cx="2526425" cy="1302463"/>
                <a:chOff x="8495373" y="2005905"/>
                <a:chExt cx="3368567" cy="173661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8495373" y="2757637"/>
                  <a:ext cx="3368567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err="1" smtClean="0"/>
                    <a:t>Graph-edit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distance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similarity</a:t>
                  </a:r>
                  <a:r>
                    <a:rPr lang="tr-TR" sz="1400" dirty="0" smtClean="0"/>
                    <a:t> vs. # of </a:t>
                  </a:r>
                  <a:r>
                    <a:rPr lang="tr-TR" sz="1400" dirty="0" err="1" smtClean="0"/>
                    <a:t>Mismatch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Patterns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tr-TR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2"/>
                <a:ext cx="3094529" cy="1330670"/>
                <a:chOff x="470479" y="2056203"/>
                <a:chExt cx="4126039" cy="1774227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2" y="2558287"/>
                  <a:ext cx="4081846" cy="1272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err="1" smtClean="0"/>
                    <a:t>Fitness</a:t>
                  </a:r>
                  <a:endParaRPr lang="tr-TR" sz="14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err="1" smtClean="0"/>
                    <a:t>Appropriateness</a:t>
                  </a:r>
                  <a:endParaRPr lang="tr-TR" sz="1400" dirty="0" smtClean="0"/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err="1" smtClean="0"/>
                    <a:t>Structural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Appropriateness</a:t>
                  </a:r>
                  <a:endParaRPr lang="tr-TR" sz="1400" dirty="0" smtClean="0"/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err="1" smtClean="0"/>
                    <a:t>Behavioral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Appropriateness</a:t>
                  </a:r>
                  <a:endParaRPr lang="tr-TR" sz="1400" dirty="0" smtClean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tr-TR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3"/>
                <a:ext cx="2558331" cy="1266905"/>
                <a:chOff x="494681" y="5049859"/>
                <a:chExt cx="3411108" cy="1689206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2" y="5754180"/>
                  <a:ext cx="3148867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err="1" smtClean="0"/>
                    <a:t>Alignment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costs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for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replay</a:t>
                  </a:r>
                  <a:endParaRPr lang="tr-TR" sz="14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err="1" smtClean="0"/>
                    <a:t>Within</a:t>
                  </a:r>
                  <a:r>
                    <a:rPr lang="tr-TR" sz="1400" dirty="0" smtClean="0"/>
                    <a:t>-SSE </a:t>
                  </a:r>
                  <a:r>
                    <a:rPr lang="tr-TR" sz="1400" dirty="0" err="1" smtClean="0"/>
                    <a:t>values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for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clustering</a:t>
                  </a:r>
                  <a:endParaRPr lang="tr-TR" sz="1400" dirty="0" smtClean="0"/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tr-TR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9827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Dataset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Selection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Loan Application </a:t>
            </a:r>
            <a:r>
              <a:rPr lang="en-US" sz="2000" b="1" dirty="0" smtClean="0"/>
              <a:t>Process</a:t>
            </a:r>
            <a:endParaRPr lang="tr-TR" sz="2000" b="1" dirty="0" smtClean="0"/>
          </a:p>
          <a:p>
            <a:pPr lvl="1"/>
            <a:r>
              <a:rPr lang="tr-TR" sz="1800" dirty="0" err="1" smtClean="0"/>
              <a:t>Synthetically</a:t>
            </a:r>
            <a:r>
              <a:rPr lang="tr-TR" sz="1800" dirty="0" smtClean="0"/>
              <a:t> </a:t>
            </a:r>
            <a:r>
              <a:rPr lang="tr-TR" sz="1800" dirty="0" err="1" smtClean="0"/>
              <a:t>generated</a:t>
            </a:r>
            <a:endParaRPr lang="tr-TR" sz="1800" dirty="0" smtClean="0"/>
          </a:p>
          <a:p>
            <a:pPr lvl="1"/>
            <a:r>
              <a:rPr lang="tr-TR" sz="1800" dirty="0" smtClean="0"/>
              <a:t>4 </a:t>
            </a:r>
            <a:r>
              <a:rPr lang="tr-TR" sz="1800" dirty="0" err="1" smtClean="0"/>
              <a:t>variants</a:t>
            </a:r>
            <a:r>
              <a:rPr lang="tr-TR" sz="1800" dirty="0" smtClean="0"/>
              <a:t> of a s</a:t>
            </a:r>
            <a:r>
              <a:rPr lang="en-US" sz="1800" dirty="0" err="1" smtClean="0"/>
              <a:t>imple</a:t>
            </a:r>
            <a:r>
              <a:rPr lang="en-US" sz="1800" dirty="0" smtClean="0"/>
              <a:t> </a:t>
            </a:r>
            <a:r>
              <a:rPr lang="en-US" sz="1800" dirty="0"/>
              <a:t>loan application in a financial </a:t>
            </a:r>
            <a:r>
              <a:rPr lang="en-US" sz="1800" dirty="0" smtClean="0"/>
              <a:t>institute</a:t>
            </a:r>
            <a:endParaRPr lang="tr-TR" sz="1800" dirty="0" smtClean="0"/>
          </a:p>
          <a:p>
            <a:pPr lvl="1"/>
            <a:endParaRPr lang="tr-TR" sz="1800" dirty="0" smtClean="0"/>
          </a:p>
          <a:p>
            <a:r>
              <a:rPr lang="en-US" sz="2000" b="1" dirty="0"/>
              <a:t>Environmental Permit Application </a:t>
            </a:r>
            <a:r>
              <a:rPr lang="en-US" sz="2000" b="1" dirty="0" smtClean="0"/>
              <a:t>Process</a:t>
            </a:r>
            <a:endParaRPr lang="tr-TR" sz="2000" b="1" dirty="0" smtClean="0"/>
          </a:p>
          <a:p>
            <a:pPr lvl="1"/>
            <a:r>
              <a:rPr lang="tr-TR" sz="1800" dirty="0" smtClean="0"/>
              <a:t>Real-life </a:t>
            </a:r>
            <a:r>
              <a:rPr lang="tr-TR" sz="1800" dirty="0" err="1" smtClean="0"/>
              <a:t>event</a:t>
            </a:r>
            <a:r>
              <a:rPr lang="tr-TR" sz="1800" dirty="0" smtClean="0"/>
              <a:t> </a:t>
            </a:r>
            <a:r>
              <a:rPr lang="tr-TR" sz="1800" dirty="0" err="1" smtClean="0"/>
              <a:t>log</a:t>
            </a:r>
            <a:r>
              <a:rPr lang="tr-TR" sz="1800" dirty="0" smtClean="0"/>
              <a:t> </a:t>
            </a:r>
            <a:r>
              <a:rPr lang="tr-TR" sz="1800" dirty="0" err="1" smtClean="0"/>
              <a:t>from</a:t>
            </a:r>
            <a:r>
              <a:rPr lang="tr-TR" sz="1800" dirty="0" smtClean="0"/>
              <a:t> </a:t>
            </a:r>
            <a:r>
              <a:rPr lang="en-US" sz="1800" dirty="0"/>
              <a:t>"Configurable Services for Local Governments (</a:t>
            </a:r>
            <a:r>
              <a:rPr lang="en-US" sz="1800" dirty="0" err="1"/>
              <a:t>CoSeLoG</a:t>
            </a:r>
            <a:r>
              <a:rPr lang="en-US" sz="1800" dirty="0"/>
              <a:t>)" </a:t>
            </a:r>
            <a:r>
              <a:rPr lang="en-US" sz="1800" dirty="0" smtClean="0"/>
              <a:t>project</a:t>
            </a:r>
            <a:endParaRPr lang="tr-TR" sz="1800" dirty="0" smtClean="0"/>
          </a:p>
          <a:p>
            <a:pPr lvl="1"/>
            <a:r>
              <a:rPr lang="tr-TR" sz="1800" dirty="0" smtClean="0"/>
              <a:t>«</a:t>
            </a:r>
            <a:r>
              <a:rPr lang="en-US" sz="1800" dirty="0" smtClean="0"/>
              <a:t>Environmental </a:t>
            </a:r>
            <a:r>
              <a:rPr lang="en-US" sz="1800" dirty="0"/>
              <a:t>Permit Application </a:t>
            </a:r>
            <a:r>
              <a:rPr lang="en-US" sz="1800" dirty="0" smtClean="0"/>
              <a:t>Process</a:t>
            </a:r>
            <a:r>
              <a:rPr lang="tr-TR" sz="1800" dirty="0" smtClean="0"/>
              <a:t>» of 5 </a:t>
            </a:r>
            <a:r>
              <a:rPr lang="tr-TR" sz="1800" dirty="0" err="1" smtClean="0"/>
              <a:t>municipalities</a:t>
            </a:r>
            <a:r>
              <a:rPr lang="tr-TR" sz="1800" dirty="0" smtClean="0"/>
              <a:t> in </a:t>
            </a:r>
            <a:r>
              <a:rPr lang="tr-TR" sz="1800" dirty="0" err="1" smtClean="0"/>
              <a:t>Netherlands</a:t>
            </a:r>
            <a:endParaRPr lang="tr-TR" sz="18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2" y="2756400"/>
            <a:ext cx="2158500" cy="215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22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74693" y="2266293"/>
            <a:ext cx="2436440" cy="1522088"/>
            <a:chOff x="3325698" y="3556098"/>
            <a:chExt cx="2436440" cy="1522088"/>
          </a:xfrm>
        </p:grpSpPr>
        <p:grpSp>
          <p:nvGrpSpPr>
            <p:cNvPr id="20" name="Group 19"/>
            <p:cNvGrpSpPr/>
            <p:nvPr/>
          </p:nvGrpSpPr>
          <p:grpSpPr>
            <a:xfrm>
              <a:off x="3325698" y="3556098"/>
              <a:ext cx="1343763" cy="879916"/>
              <a:chOff x="6846416" y="2071980"/>
              <a:chExt cx="2364359" cy="1124587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61813" y="2071980"/>
                <a:ext cx="1816275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600" dirty="0" err="1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Cases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846416" y="2252719"/>
                <a:ext cx="2364359" cy="943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4000" spc="-225" dirty="0" smtClean="0">
                    <a:solidFill>
                      <a:srgbClr val="2A80B9"/>
                    </a:solidFill>
                    <a:latin typeface="Source Sans Pro" panose="020B0503030403020204" pitchFamily="34" charset="0"/>
                  </a:rPr>
                  <a:t>475</a:t>
                </a:r>
                <a:endParaRPr lang="en-US" sz="4000" spc="-225" dirty="0">
                  <a:solidFill>
                    <a:srgbClr val="2A80B9"/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418375" y="3556098"/>
              <a:ext cx="1343763" cy="1522088"/>
              <a:chOff x="6846416" y="2071980"/>
              <a:chExt cx="2364359" cy="1945323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61813" y="2071980"/>
                <a:ext cx="1816275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600" dirty="0" err="1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Events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46416" y="2252718"/>
                <a:ext cx="2364359" cy="1764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4000" spc="-225" dirty="0" smtClean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2440</a:t>
                </a:r>
                <a:endParaRPr lang="en-US" sz="4000" spc="-225" dirty="0">
                  <a:solidFill>
                    <a:schemeClr val="accent2"/>
                  </a:solidFill>
                  <a:latin typeface="Source Sans Pro" panose="020B0503030403020204" pitchFamily="34" charset="0"/>
                </a:endParaRPr>
              </a:p>
            </p:txBody>
          </p:sp>
        </p:grp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014052"/>
              </p:ext>
            </p:extLst>
          </p:nvPr>
        </p:nvGraphicFramePr>
        <p:xfrm>
          <a:off x="654867" y="2271611"/>
          <a:ext cx="494277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8517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Cases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Events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Percentage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Variant</a:t>
                      </a:r>
                      <a:r>
                        <a:rPr lang="tr-TR" baseline="0" dirty="0" smtClean="0"/>
                        <a:t> 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590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24 %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Variant</a:t>
                      </a:r>
                      <a:r>
                        <a:rPr lang="tr-TR" baseline="0" dirty="0" smtClean="0"/>
                        <a:t> 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420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17 %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Variant</a:t>
                      </a:r>
                      <a:r>
                        <a:rPr lang="tr-TR" baseline="0" dirty="0" smtClean="0"/>
                        <a:t> #3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33 %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Variant</a:t>
                      </a:r>
                      <a:r>
                        <a:rPr lang="tr-TR" baseline="0" dirty="0" smtClean="0"/>
                        <a:t> #4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630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26 %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555171" y="4575825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/>
              <a:t>T</a:t>
            </a:r>
            <a:r>
              <a:rPr lang="en-US" sz="2000" dirty="0" err="1" smtClean="0"/>
              <a:t>hese</a:t>
            </a:r>
            <a:r>
              <a:rPr lang="en-US" sz="2000" dirty="0" smtClean="0"/>
              <a:t> variants</a:t>
            </a:r>
            <a:r>
              <a:rPr lang="tr-TR" sz="2000" dirty="0" smtClean="0"/>
              <a:t> </a:t>
            </a:r>
            <a:r>
              <a:rPr lang="tr-TR" sz="2000" dirty="0" err="1" smtClean="0"/>
              <a:t>are</a:t>
            </a:r>
            <a:r>
              <a:rPr lang="en-US" sz="2000" dirty="0" smtClean="0"/>
              <a:t> </a:t>
            </a:r>
            <a:r>
              <a:rPr lang="en-US" sz="2000" dirty="0"/>
              <a:t>used as organizational logs</a:t>
            </a:r>
            <a:endParaRPr lang="tr-TR" sz="1800" dirty="0" smtClean="0"/>
          </a:p>
        </p:txBody>
      </p:sp>
    </p:spTree>
    <p:extLst>
      <p:ext uri="{BB962C8B-B14F-4D97-AF65-F5344CB8AC3E}">
        <p14:creationId xmlns:p14="http://schemas.microsoft.com/office/powerpoint/2010/main" val="3218413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Model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31716" y="1985288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With</a:t>
            </a:r>
            <a:r>
              <a:rPr lang="tr-TR" sz="2000" dirty="0" smtClean="0"/>
              <a:t> «0» </a:t>
            </a:r>
            <a:r>
              <a:rPr lang="tr-TR" sz="2000" dirty="0" err="1" smtClean="0"/>
              <a:t>noise</a:t>
            </a:r>
            <a:r>
              <a:rPr lang="tr-TR" sz="2000" dirty="0" smtClean="0"/>
              <a:t> </a:t>
            </a:r>
            <a:r>
              <a:rPr lang="tr-TR" sz="2000" dirty="0" err="1" smtClean="0"/>
              <a:t>threshold</a:t>
            </a:r>
            <a:endParaRPr lang="tr-TR" sz="1800" dirty="0" smtClean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54867" y="5348974"/>
            <a:ext cx="7142026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Each</a:t>
            </a:r>
            <a:r>
              <a:rPr lang="tr-TR" sz="2000" dirty="0" smtClean="0"/>
              <a:t>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model is </a:t>
            </a:r>
            <a:r>
              <a:rPr lang="tr-TR" sz="2000" dirty="0" err="1" smtClean="0"/>
              <a:t>fitting</a:t>
            </a:r>
            <a:r>
              <a:rPr lang="tr-TR" sz="2000" dirty="0" smtClean="0"/>
              <a:t> </a:t>
            </a:r>
            <a:r>
              <a:rPr lang="tr-TR" sz="2000" dirty="0" err="1" smtClean="0"/>
              <a:t>to</a:t>
            </a:r>
            <a:r>
              <a:rPr lang="tr-TR" sz="2000" dirty="0" smtClean="0"/>
              <a:t> </a:t>
            </a:r>
            <a:r>
              <a:rPr lang="tr-TR" sz="2000" dirty="0" err="1" smtClean="0"/>
              <a:t>event</a:t>
            </a:r>
            <a:r>
              <a:rPr lang="tr-TR" sz="2000" dirty="0" smtClean="0"/>
              <a:t> </a:t>
            </a:r>
            <a:r>
              <a:rPr lang="tr-TR" sz="2000" dirty="0" err="1" smtClean="0"/>
              <a:t>log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«</a:t>
            </a:r>
            <a:r>
              <a:rPr lang="tr-TR" sz="2000" dirty="0" err="1" smtClean="0"/>
              <a:t>appropriate</a:t>
            </a:r>
            <a:r>
              <a:rPr lang="tr-TR" sz="2000" dirty="0" smtClean="0"/>
              <a:t>»</a:t>
            </a:r>
            <a:endParaRPr lang="tr-TR" sz="1800" dirty="0" smtClean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05767"/>
              </p:ext>
            </p:extLst>
          </p:nvPr>
        </p:nvGraphicFramePr>
        <p:xfrm>
          <a:off x="768398" y="2579763"/>
          <a:ext cx="7828595" cy="2579697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211295"/>
                <a:gridCol w="1211295"/>
                <a:gridCol w="1813719"/>
                <a:gridCol w="1845129"/>
                <a:gridCol w="1747157"/>
              </a:tblGrid>
              <a:tr h="75089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Fitness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Structural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Appropriateness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Behavioral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Appropriateness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Average</a:t>
                      </a:r>
                      <a:endParaRPr lang="tr-TR" dirty="0" smtClean="0"/>
                    </a:p>
                    <a:p>
                      <a:pPr algn="ctr"/>
                      <a:r>
                        <a:rPr lang="tr-TR" dirty="0" err="1" smtClean="0"/>
                        <a:t>Appropriateness</a:t>
                      </a:r>
                      <a:endParaRPr lang="en-US" dirty="0"/>
                    </a:p>
                  </a:txBody>
                  <a:tcPr/>
                </a:tc>
              </a:tr>
              <a:tr h="328517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Variant</a:t>
                      </a:r>
                      <a:r>
                        <a:rPr lang="tr-TR" baseline="0" dirty="0" smtClean="0"/>
                        <a:t> 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70 %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98.5 %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84.2 %</a:t>
                      </a:r>
                      <a:endParaRPr lang="en-US" dirty="0"/>
                    </a:p>
                  </a:txBody>
                  <a:tcPr/>
                </a:tc>
              </a:tr>
              <a:tr h="328517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Variant</a:t>
                      </a:r>
                      <a:r>
                        <a:rPr lang="tr-TR" baseline="0" dirty="0" smtClean="0"/>
                        <a:t> 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</a:tr>
              <a:tr h="328517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Variant</a:t>
                      </a:r>
                      <a:r>
                        <a:rPr lang="tr-TR" baseline="0" dirty="0" smtClean="0"/>
                        <a:t> #3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</a:tr>
              <a:tr h="328517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Variant</a:t>
                      </a:r>
                      <a:r>
                        <a:rPr lang="tr-TR" baseline="0" dirty="0" smtClean="0"/>
                        <a:t> #4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98.2 %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99.1 %</a:t>
                      </a:r>
                      <a:endParaRPr lang="en-US" dirty="0"/>
                    </a:p>
                  </a:txBody>
                  <a:tcPr/>
                </a:tc>
              </a:tr>
              <a:tr h="328517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92.5 %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99.7 %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96.6 %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298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Model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30" y="1751761"/>
            <a:ext cx="1982968" cy="4220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047" y="1664752"/>
            <a:ext cx="2180906" cy="43196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744" y="1690842"/>
            <a:ext cx="2400862" cy="4293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84" y="1807485"/>
            <a:ext cx="2184373" cy="4034203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805465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dirty="0" err="1" smtClean="0">
                <a:solidFill>
                  <a:srgbClr val="1C547A"/>
                </a:solidFill>
              </a:rPr>
              <a:t>Variant</a:t>
            </a:r>
            <a:r>
              <a:rPr lang="tr-TR" dirty="0" smtClean="0">
                <a:solidFill>
                  <a:srgbClr val="1C547A"/>
                </a:solidFill>
              </a:rPr>
              <a:t> #1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899451" y="5851238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dirty="0" err="1" smtClean="0">
                <a:solidFill>
                  <a:srgbClr val="1C547A"/>
                </a:solidFill>
              </a:rPr>
              <a:t>Variant</a:t>
            </a:r>
            <a:r>
              <a:rPr lang="tr-TR" dirty="0" smtClean="0">
                <a:solidFill>
                  <a:srgbClr val="1C547A"/>
                </a:solidFill>
              </a:rPr>
              <a:t> #2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120126" y="5817902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dirty="0" err="1" smtClean="0">
                <a:solidFill>
                  <a:srgbClr val="1C547A"/>
                </a:solidFill>
              </a:rPr>
              <a:t>Variant</a:t>
            </a:r>
            <a:r>
              <a:rPr lang="tr-TR" dirty="0" smtClean="0">
                <a:solidFill>
                  <a:srgbClr val="1C547A"/>
                </a:solidFill>
              </a:rPr>
              <a:t> #3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7364383" y="5806504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dirty="0" err="1" smtClean="0">
                <a:solidFill>
                  <a:srgbClr val="1C547A"/>
                </a:solidFill>
              </a:rPr>
              <a:t>Variant</a:t>
            </a:r>
            <a:r>
              <a:rPr lang="tr-TR" dirty="0" smtClean="0">
                <a:solidFill>
                  <a:srgbClr val="1C547A"/>
                </a:solidFill>
              </a:rPr>
              <a:t> #4</a:t>
            </a:r>
          </a:p>
        </p:txBody>
      </p:sp>
    </p:spTree>
    <p:extLst>
      <p:ext uri="{BB962C8B-B14F-4D97-AF65-F5344CB8AC3E}">
        <p14:creationId xmlns:p14="http://schemas.microsoft.com/office/powerpoint/2010/main" val="2993681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71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Cross-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Organizational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591260" y="4579602"/>
            <a:ext cx="2073859" cy="87851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2000" dirty="0" smtClean="0"/>
              <a:t>E</a:t>
            </a:r>
            <a:r>
              <a:rPr lang="en-US" sz="2000" dirty="0" smtClean="0"/>
              <a:t>vent </a:t>
            </a:r>
            <a:r>
              <a:rPr lang="en-US" sz="2000" dirty="0"/>
              <a:t>logs of </a:t>
            </a:r>
            <a:r>
              <a:rPr lang="en-US" sz="2000" dirty="0" smtClean="0"/>
              <a:t>multiple</a:t>
            </a:r>
            <a:r>
              <a:rPr lang="tr-TR" sz="2000" dirty="0" smtClean="0"/>
              <a:t> </a:t>
            </a:r>
            <a:r>
              <a:rPr lang="en-US" sz="2000" dirty="0" smtClean="0"/>
              <a:t>organizations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64687" y="3250578"/>
            <a:ext cx="262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>
                <a:solidFill>
                  <a:srgbClr val="00B0F0"/>
                </a:solidFill>
              </a:rPr>
              <a:t>W</a:t>
            </a:r>
            <a:r>
              <a:rPr lang="en-US" dirty="0" err="1" smtClean="0">
                <a:solidFill>
                  <a:srgbClr val="00B0F0"/>
                </a:solidFill>
              </a:rPr>
              <a:t>ork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together to execute the same </a:t>
            </a:r>
            <a:r>
              <a:rPr lang="en-US" dirty="0" smtClean="0">
                <a:solidFill>
                  <a:srgbClr val="00B0F0"/>
                </a:solidFill>
              </a:rPr>
              <a:t>process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008575" y="5529902"/>
            <a:ext cx="253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>
                <a:solidFill>
                  <a:srgbClr val="C00000"/>
                </a:solidFill>
              </a:rPr>
              <a:t>E</a:t>
            </a:r>
            <a:r>
              <a:rPr lang="en-US" dirty="0" err="1" smtClean="0">
                <a:solidFill>
                  <a:srgbClr val="C00000"/>
                </a:solidFill>
              </a:rPr>
              <a:t>xecute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the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same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task</a:t>
            </a:r>
            <a:r>
              <a:rPr lang="tr-TR" dirty="0" smtClean="0">
                <a:solidFill>
                  <a:srgbClr val="C00000"/>
                </a:solidFill>
              </a:rPr>
              <a:t> on </a:t>
            </a:r>
            <a:r>
              <a:rPr lang="tr-TR" dirty="0" err="1" smtClean="0">
                <a:solidFill>
                  <a:srgbClr val="C00000"/>
                </a:solidFill>
              </a:rPr>
              <a:t>shared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infrastructure</a:t>
            </a:r>
            <a:endParaRPr lang="en-US" sz="1600" dirty="0">
              <a:solidFill>
                <a:srgbClr val="C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09607" y="3063573"/>
            <a:ext cx="1359321" cy="1359321"/>
            <a:chOff x="759200" y="1851313"/>
            <a:chExt cx="1359321" cy="1359321"/>
          </a:xfrm>
        </p:grpSpPr>
        <p:sp>
          <p:nvSpPr>
            <p:cNvPr id="30" name="Teardrop 29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rgbClr val="F39712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1" name="Group 30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2766484" y="3063572"/>
            <a:ext cx="1359321" cy="1359321"/>
            <a:chOff x="759200" y="1851313"/>
            <a:chExt cx="1359321" cy="1359321"/>
          </a:xfrm>
        </p:grpSpPr>
        <p:sp>
          <p:nvSpPr>
            <p:cNvPr id="36" name="Teardrop 35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7" name="Group 36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40" name="Content Placeholder 2"/>
          <p:cNvSpPr txBox="1">
            <a:spLocks/>
          </p:cNvSpPr>
          <p:nvPr/>
        </p:nvSpPr>
        <p:spPr>
          <a:xfrm>
            <a:off x="340304" y="4532273"/>
            <a:ext cx="2163178" cy="95007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2000" dirty="0" smtClean="0"/>
              <a:t>Cl</a:t>
            </a:r>
            <a:r>
              <a:rPr lang="en-US" sz="2000" dirty="0" err="1" smtClean="0"/>
              <a:t>oud</a:t>
            </a:r>
            <a:r>
              <a:rPr lang="en-US" sz="2000" dirty="0" smtClean="0"/>
              <a:t> </a:t>
            </a:r>
            <a:r>
              <a:rPr lang="en-US" sz="2000" dirty="0"/>
              <a:t>computing and shared </a:t>
            </a:r>
            <a:r>
              <a:rPr lang="en-US" sz="2000" dirty="0" smtClean="0"/>
              <a:t>infrastructures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05376" y="1815873"/>
            <a:ext cx="1368201" cy="1368201"/>
            <a:chOff x="759200" y="1851313"/>
            <a:chExt cx="1359321" cy="1359321"/>
          </a:xfrm>
        </p:grpSpPr>
        <p:sp>
          <p:nvSpPr>
            <p:cNvPr id="58" name="Teardrop 57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9" name="Group 58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2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5581301" y="4175730"/>
            <a:ext cx="1232889" cy="1232889"/>
            <a:chOff x="759200" y="1851313"/>
            <a:chExt cx="1359321" cy="1359321"/>
          </a:xfrm>
        </p:grpSpPr>
        <p:sp>
          <p:nvSpPr>
            <p:cNvPr id="64" name="Teardrop 63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65" name="Group 64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7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7042798" y="2305849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B0F0"/>
                </a:solidFill>
              </a:rPr>
              <a:t>Analyze</a:t>
            </a:r>
            <a:r>
              <a:rPr lang="tr-TR" b="1" dirty="0" smtClean="0">
                <a:solidFill>
                  <a:srgbClr val="00B0F0"/>
                </a:solidFill>
              </a:rPr>
              <a:t> </a:t>
            </a:r>
            <a:r>
              <a:rPr lang="tr-TR" b="1" dirty="0" err="1" smtClean="0">
                <a:solidFill>
                  <a:srgbClr val="00B0F0"/>
                </a:solidFill>
              </a:rPr>
              <a:t>the</a:t>
            </a:r>
            <a:r>
              <a:rPr lang="tr-TR" b="1" dirty="0" smtClean="0">
                <a:solidFill>
                  <a:srgbClr val="00B0F0"/>
                </a:solidFill>
              </a:rPr>
              <a:t> </a:t>
            </a:r>
            <a:r>
              <a:rPr lang="tr-TR" b="1" dirty="0" err="1" smtClean="0">
                <a:solidFill>
                  <a:srgbClr val="00B0F0"/>
                </a:solidFill>
              </a:rPr>
              <a:t>big</a:t>
            </a:r>
            <a:r>
              <a:rPr lang="tr-TR" b="1" dirty="0" smtClean="0">
                <a:solidFill>
                  <a:srgbClr val="00B0F0"/>
                </a:solidFill>
              </a:rPr>
              <a:t> </a:t>
            </a:r>
            <a:r>
              <a:rPr lang="tr-TR" b="1" dirty="0" err="1" smtClean="0">
                <a:solidFill>
                  <a:srgbClr val="00B0F0"/>
                </a:solidFill>
              </a:rPr>
              <a:t>picture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86797" y="4444698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 smtClean="0">
                <a:solidFill>
                  <a:srgbClr val="C1392B"/>
                </a:solidFill>
              </a:rPr>
              <a:t>Learn</a:t>
            </a:r>
            <a:r>
              <a:rPr lang="tr-TR" b="1" dirty="0" smtClean="0">
                <a:solidFill>
                  <a:srgbClr val="C1392B"/>
                </a:solidFill>
              </a:rPr>
              <a:t> </a:t>
            </a:r>
            <a:r>
              <a:rPr lang="tr-TR" b="1" dirty="0" err="1" smtClean="0">
                <a:solidFill>
                  <a:srgbClr val="C1392B"/>
                </a:solidFill>
              </a:rPr>
              <a:t>from</a:t>
            </a:r>
            <a:r>
              <a:rPr lang="tr-TR" b="1" dirty="0" smtClean="0">
                <a:solidFill>
                  <a:srgbClr val="C1392B"/>
                </a:solidFill>
              </a:rPr>
              <a:t> </a:t>
            </a:r>
            <a:r>
              <a:rPr lang="tr-TR" b="1" dirty="0" err="1" smtClean="0">
                <a:solidFill>
                  <a:srgbClr val="C1392B"/>
                </a:solidFill>
              </a:rPr>
              <a:t>each</a:t>
            </a:r>
            <a:r>
              <a:rPr lang="tr-TR" b="1" dirty="0" smtClean="0">
                <a:solidFill>
                  <a:srgbClr val="C1392B"/>
                </a:solidFill>
              </a:rPr>
              <a:t> </a:t>
            </a:r>
            <a:r>
              <a:rPr lang="tr-TR" b="1" dirty="0" err="1" smtClean="0">
                <a:solidFill>
                  <a:srgbClr val="C1392B"/>
                </a:solidFill>
              </a:rPr>
              <a:t>other</a:t>
            </a:r>
            <a:endParaRPr lang="en-US" sz="1600" b="1" dirty="0">
              <a:solidFill>
                <a:srgbClr val="C1392B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7" y="2094072"/>
            <a:ext cx="1107685" cy="785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02" y="3229743"/>
            <a:ext cx="850206" cy="85020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59" y="3364829"/>
            <a:ext cx="850206" cy="850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58" y="3142003"/>
            <a:ext cx="1147208" cy="10816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45" y="4299070"/>
            <a:ext cx="1002259" cy="100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14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Indicator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1816296"/>
            <a:ext cx="8146233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b="1" dirty="0" err="1" smtClean="0"/>
              <a:t>Performance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Indicator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Calculation</a:t>
            </a:r>
            <a:r>
              <a:rPr lang="tr-TR" sz="2000" b="1" dirty="0" smtClean="0"/>
              <a:t>:</a:t>
            </a:r>
          </a:p>
          <a:p>
            <a:pPr lvl="1"/>
            <a:r>
              <a:rPr lang="tr-TR" sz="1800" dirty="0" err="1" smtClean="0"/>
              <a:t>Replay</a:t>
            </a:r>
            <a:r>
              <a:rPr lang="tr-TR" sz="1800" dirty="0" smtClean="0"/>
              <a:t> </a:t>
            </a:r>
            <a:r>
              <a:rPr lang="tr-TR" sz="1800" dirty="0" err="1" smtClean="0"/>
              <a:t>costs</a:t>
            </a:r>
            <a:r>
              <a:rPr lang="tr-TR" sz="1800" dirty="0" smtClean="0"/>
              <a:t> </a:t>
            </a:r>
            <a:r>
              <a:rPr lang="tr-TR" sz="1800" dirty="0" err="1" smtClean="0"/>
              <a:t>are</a:t>
            </a:r>
            <a:r>
              <a:rPr lang="tr-TR" sz="1800" dirty="0" smtClean="0"/>
              <a:t> </a:t>
            </a:r>
            <a:r>
              <a:rPr lang="tr-TR" sz="1800" dirty="0" err="1" smtClean="0"/>
              <a:t>all</a:t>
            </a:r>
            <a:r>
              <a:rPr lang="tr-TR" sz="1800" dirty="0" smtClean="0"/>
              <a:t> </a:t>
            </a:r>
            <a:r>
              <a:rPr lang="tr-TR" sz="1800" dirty="0" err="1" smtClean="0"/>
              <a:t>zero</a:t>
            </a:r>
            <a:r>
              <a:rPr lang="tr-TR" sz="1800" dirty="0" smtClean="0"/>
              <a:t> since 100 %</a:t>
            </a:r>
            <a:r>
              <a:rPr lang="tr-TR" sz="1800" dirty="0"/>
              <a:t> </a:t>
            </a:r>
            <a:r>
              <a:rPr lang="tr-TR" sz="1800" dirty="0" err="1" smtClean="0"/>
              <a:t>fitness</a:t>
            </a:r>
            <a:r>
              <a:rPr lang="tr-TR" sz="1800" dirty="0" smtClean="0"/>
              <a:t> is </a:t>
            </a:r>
            <a:r>
              <a:rPr lang="tr-TR" sz="1800" dirty="0" err="1" smtClean="0"/>
              <a:t>achieved</a:t>
            </a:r>
            <a:r>
              <a:rPr lang="tr-TR" sz="1800" dirty="0" smtClean="0"/>
              <a:t>.</a:t>
            </a:r>
          </a:p>
          <a:p>
            <a:pPr lvl="1"/>
            <a:r>
              <a:rPr lang="tr-TR" sz="1800" dirty="0" err="1" smtClean="0"/>
              <a:t>All</a:t>
            </a:r>
            <a:r>
              <a:rPr lang="tr-TR" sz="1800" dirty="0" smtClean="0"/>
              <a:t> </a:t>
            </a:r>
            <a:r>
              <a:rPr lang="tr-TR" sz="1800" dirty="0" err="1" smtClean="0"/>
              <a:t>performance</a:t>
            </a:r>
            <a:r>
              <a:rPr lang="tr-TR" sz="1800" dirty="0" smtClean="0"/>
              <a:t> </a:t>
            </a:r>
            <a:r>
              <a:rPr lang="tr-TR" sz="1800" dirty="0" err="1" smtClean="0"/>
              <a:t>indicators</a:t>
            </a:r>
            <a:r>
              <a:rPr lang="tr-TR" sz="1800" dirty="0" smtClean="0"/>
              <a:t> </a:t>
            </a:r>
            <a:r>
              <a:rPr lang="tr-TR" sz="1800" dirty="0" err="1" smtClean="0"/>
              <a:t>are</a:t>
            </a:r>
            <a:r>
              <a:rPr lang="tr-TR" sz="1800" dirty="0" smtClean="0"/>
              <a:t> </a:t>
            </a:r>
            <a:r>
              <a:rPr lang="tr-TR" sz="1800" dirty="0" err="1" smtClean="0"/>
              <a:t>calculated</a:t>
            </a:r>
            <a:r>
              <a:rPr lang="tr-TR" sz="1800" dirty="0" smtClean="0"/>
              <a:t>.</a:t>
            </a:r>
          </a:p>
          <a:p>
            <a:endParaRPr lang="tr-TR" sz="2000" b="1" dirty="0" smtClean="0"/>
          </a:p>
          <a:p>
            <a:r>
              <a:rPr lang="tr-TR" sz="2000" b="1" dirty="0" smtClean="0"/>
              <a:t>Clustering:</a:t>
            </a:r>
          </a:p>
        </p:txBody>
      </p:sp>
      <p:sp>
        <p:nvSpPr>
          <p:cNvPr id="19" name="Oval 18"/>
          <p:cNvSpPr/>
          <p:nvPr/>
        </p:nvSpPr>
        <p:spPr>
          <a:xfrm>
            <a:off x="6581594" y="4379223"/>
            <a:ext cx="298655" cy="298655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0" name="Group 19"/>
          <p:cNvGrpSpPr/>
          <p:nvPr/>
        </p:nvGrpSpPr>
        <p:grpSpPr>
          <a:xfrm>
            <a:off x="4925237" y="3965816"/>
            <a:ext cx="1840832" cy="1616064"/>
            <a:chOff x="501228" y="3145088"/>
            <a:chExt cx="2454443" cy="2154751"/>
          </a:xfrm>
        </p:grpSpPr>
        <p:sp>
          <p:nvSpPr>
            <p:cNvPr id="21" name="Teardrop 20"/>
            <p:cNvSpPr/>
            <p:nvPr/>
          </p:nvSpPr>
          <p:spPr>
            <a:xfrm rot="10800000">
              <a:off x="995289" y="3145088"/>
              <a:ext cx="1637935" cy="1637935"/>
            </a:xfrm>
            <a:prstGeom prst="teardrop">
              <a:avLst>
                <a:gd name="adj" fmla="val 84975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1228" y="4899730"/>
              <a:ext cx="245444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3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Cluster #1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55908" y="3616233"/>
            <a:ext cx="1840832" cy="1578033"/>
            <a:chOff x="2808790" y="2678977"/>
            <a:chExt cx="2454443" cy="2104043"/>
          </a:xfrm>
        </p:grpSpPr>
        <p:sp>
          <p:nvSpPr>
            <p:cNvPr id="30" name="Teardrop 29"/>
            <p:cNvSpPr/>
            <p:nvPr/>
          </p:nvSpPr>
          <p:spPr>
            <a:xfrm>
              <a:off x="3184389" y="3145085"/>
              <a:ext cx="1637935" cy="1637935"/>
            </a:xfrm>
            <a:prstGeom prst="teardrop">
              <a:avLst>
                <a:gd name="adj" fmla="val 84975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08790" y="2678977"/>
              <a:ext cx="245444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Cluster </a:t>
              </a:r>
              <a:r>
                <a:rPr lang="tr-TR" sz="13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#2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8" y="3766274"/>
            <a:ext cx="4050895" cy="19226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76989" y="4287652"/>
            <a:ext cx="1021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b="1" dirty="0" err="1" smtClean="0">
                <a:solidFill>
                  <a:schemeClr val="bg1"/>
                </a:solidFill>
              </a:rPr>
              <a:t>Variant</a:t>
            </a:r>
            <a:r>
              <a:rPr lang="tr-TR" sz="1600" b="1" dirty="0" smtClean="0">
                <a:solidFill>
                  <a:schemeClr val="bg1"/>
                </a:solidFill>
              </a:rPr>
              <a:t> #1 #2 #4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65677" y="4287652"/>
            <a:ext cx="1021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b="1" dirty="0" err="1" smtClean="0">
                <a:solidFill>
                  <a:schemeClr val="bg1"/>
                </a:solidFill>
              </a:rPr>
              <a:t>Variant</a:t>
            </a:r>
            <a:r>
              <a:rPr lang="tr-TR" sz="1600" b="1" dirty="0" smtClean="0">
                <a:solidFill>
                  <a:schemeClr val="bg1"/>
                </a:solidFill>
              </a:rPr>
              <a:t> #3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973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37487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Correlation between graph-edit similarity and number of mismatch patterns</a:t>
            </a:r>
            <a:endParaRPr lang="tr-TR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96" y="2216950"/>
            <a:ext cx="6090557" cy="27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3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43202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"Skipped Activity" and "Activities at Different Moments" </a:t>
            </a:r>
            <a:r>
              <a:rPr lang="en-US" dirty="0" smtClean="0"/>
              <a:t>mostly</a:t>
            </a:r>
            <a:endParaRPr lang="tr-TR" dirty="0" smtClean="0"/>
          </a:p>
          <a:p>
            <a:r>
              <a:rPr lang="tr-TR" dirty="0" smtClean="0"/>
              <a:t>N</a:t>
            </a:r>
            <a:r>
              <a:rPr lang="en-US" dirty="0" smtClean="0"/>
              <a:t>o </a:t>
            </a:r>
            <a:r>
              <a:rPr lang="en-US" dirty="0"/>
              <a:t>"Different Conditions for Occurrence" or "Additional Dependencies"</a:t>
            </a:r>
            <a:endParaRPr lang="tr-TR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7" y="2248782"/>
            <a:ext cx="7765182" cy="281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55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43202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R</a:t>
            </a:r>
            <a:r>
              <a:rPr lang="en-US" dirty="0" err="1" smtClean="0"/>
              <a:t>esponsiveness</a:t>
            </a:r>
            <a:r>
              <a:rPr lang="en-US" dirty="0" smtClean="0"/>
              <a:t> and</a:t>
            </a:r>
            <a:r>
              <a:rPr lang="tr-TR" dirty="0" smtClean="0"/>
              <a:t> </a:t>
            </a:r>
            <a:r>
              <a:rPr lang="en-US" dirty="0" smtClean="0"/>
              <a:t>degree </a:t>
            </a:r>
            <a:r>
              <a:rPr lang="en-US" dirty="0"/>
              <a:t>of helping the user to focus on the performance improvement</a:t>
            </a:r>
            <a:endParaRPr lang="tr-TR" sz="1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2" y="2019728"/>
            <a:ext cx="7347857" cy="317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6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Permit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74693" y="2266292"/>
            <a:ext cx="2436440" cy="849304"/>
            <a:chOff x="3325698" y="3556097"/>
            <a:chExt cx="2436440" cy="849304"/>
          </a:xfrm>
        </p:grpSpPr>
        <p:grpSp>
          <p:nvGrpSpPr>
            <p:cNvPr id="20" name="Group 19"/>
            <p:cNvGrpSpPr/>
            <p:nvPr/>
          </p:nvGrpSpPr>
          <p:grpSpPr>
            <a:xfrm>
              <a:off x="3325698" y="3556099"/>
              <a:ext cx="1343763" cy="849302"/>
              <a:chOff x="6846416" y="2071980"/>
              <a:chExt cx="2364359" cy="108546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61813" y="2071980"/>
                <a:ext cx="1816275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600" dirty="0" err="1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Cases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4000" spc="-225" dirty="0" smtClean="0">
                    <a:solidFill>
                      <a:srgbClr val="2A80B9"/>
                    </a:solidFill>
                    <a:latin typeface="Source Sans Pro" panose="020B0503030403020204" pitchFamily="34" charset="0"/>
                  </a:rPr>
                  <a:t>1214</a:t>
                </a:r>
                <a:endParaRPr lang="en-US" sz="4000" spc="-225" dirty="0">
                  <a:solidFill>
                    <a:srgbClr val="2A80B9"/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418375" y="3556097"/>
              <a:ext cx="1343763" cy="849301"/>
              <a:chOff x="6846416" y="2071980"/>
              <a:chExt cx="2364359" cy="108546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61813" y="2071980"/>
                <a:ext cx="1816275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600" dirty="0" err="1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Events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4000" spc="-225" dirty="0" smtClean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2142</a:t>
                </a:r>
                <a:endParaRPr lang="en-US" sz="4000" spc="-225" dirty="0">
                  <a:solidFill>
                    <a:schemeClr val="accent2"/>
                  </a:solidFill>
                  <a:latin typeface="Source Sans Pro" panose="020B0503030403020204" pitchFamily="34" charset="0"/>
                </a:endParaRPr>
              </a:p>
            </p:txBody>
          </p:sp>
        </p:grp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772461"/>
              </p:ext>
            </p:extLst>
          </p:nvPr>
        </p:nvGraphicFramePr>
        <p:xfrm>
          <a:off x="654867" y="2271611"/>
          <a:ext cx="49427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297"/>
                <a:gridCol w="799103"/>
                <a:gridCol w="1219200"/>
                <a:gridCol w="128517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Cases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Events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Percentage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  <a:r>
                        <a:rPr lang="tr-T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600" baseline="0" dirty="0" smtClean="0"/>
                        <a:t>#1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6.1 %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  <a:r>
                        <a:rPr lang="tr-T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600" baseline="0" dirty="0" smtClean="0"/>
                        <a:t>#2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302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586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27.3 %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  <a:r>
                        <a:rPr lang="tr-T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600" baseline="0" dirty="0" smtClean="0"/>
                        <a:t>#</a:t>
                      </a:r>
                      <a:r>
                        <a:rPr lang="tr-TR" sz="1600" baseline="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3.4 %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  <a:r>
                        <a:rPr lang="tr-T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#4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340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507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23.7 %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  <a:r>
                        <a:rPr lang="tr-TR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#5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481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39.4 %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631716" y="4741787"/>
            <a:ext cx="7589720" cy="14789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Preprocessing</a:t>
            </a:r>
            <a:r>
              <a:rPr lang="tr-TR" sz="2000" dirty="0" smtClean="0"/>
              <a:t> is </a:t>
            </a:r>
            <a:r>
              <a:rPr lang="tr-TR" sz="2000" dirty="0" err="1" smtClean="0"/>
              <a:t>undertaken</a:t>
            </a:r>
            <a:r>
              <a:rPr lang="tr-TR" sz="2000" dirty="0" smtClean="0"/>
              <a:t> on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raw</a:t>
            </a:r>
            <a:r>
              <a:rPr lang="tr-TR" sz="2000" dirty="0" smtClean="0"/>
              <a:t> </a:t>
            </a:r>
            <a:r>
              <a:rPr lang="tr-TR" sz="2000" dirty="0" err="1" smtClean="0"/>
              <a:t>dataset</a:t>
            </a:r>
            <a:endParaRPr lang="tr-TR" sz="2000" dirty="0" smtClean="0"/>
          </a:p>
          <a:p>
            <a:r>
              <a:rPr lang="tr-TR" sz="2000" dirty="0" smtClean="0"/>
              <a:t>T</a:t>
            </a:r>
            <a:r>
              <a:rPr lang="en-US" sz="2000" dirty="0" err="1" smtClean="0"/>
              <a:t>hese</a:t>
            </a:r>
            <a:r>
              <a:rPr lang="en-US" sz="2000" dirty="0" smtClean="0"/>
              <a:t> </a:t>
            </a:r>
            <a:r>
              <a:rPr lang="tr-TR" sz="2000" dirty="0" err="1" smtClean="0"/>
              <a:t>municipalities</a:t>
            </a:r>
            <a:r>
              <a:rPr lang="tr-TR" sz="2000" dirty="0" smtClean="0"/>
              <a:t> </a:t>
            </a:r>
            <a:r>
              <a:rPr lang="tr-TR" sz="2000" dirty="0" err="1" smtClean="0"/>
              <a:t>are</a:t>
            </a:r>
            <a:r>
              <a:rPr lang="en-US" sz="2000" dirty="0" smtClean="0"/>
              <a:t> </a:t>
            </a:r>
            <a:r>
              <a:rPr lang="en-US" sz="2000" dirty="0"/>
              <a:t>used as organizational logs</a:t>
            </a:r>
            <a:endParaRPr lang="tr-TR" sz="1800" dirty="0" smtClean="0"/>
          </a:p>
        </p:txBody>
      </p:sp>
    </p:spTree>
    <p:extLst>
      <p:ext uri="{BB962C8B-B14F-4D97-AF65-F5344CB8AC3E}">
        <p14:creationId xmlns:p14="http://schemas.microsoft.com/office/powerpoint/2010/main" val="2330963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Permit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</a:t>
            </a:r>
            <a:r>
              <a:rPr lang="tr-TR" sz="20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0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Model </a:t>
            </a:r>
            <a:r>
              <a:rPr lang="tr-TR" sz="20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1842591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800" dirty="0" err="1" smtClean="0"/>
              <a:t>With</a:t>
            </a:r>
            <a:r>
              <a:rPr lang="tr-TR" sz="1800" dirty="0" smtClean="0"/>
              <a:t> </a:t>
            </a:r>
            <a:r>
              <a:rPr lang="tr-TR" sz="1800" dirty="0" smtClean="0"/>
              <a:t>10 % </a:t>
            </a:r>
            <a:r>
              <a:rPr lang="tr-TR" sz="1800" dirty="0" err="1" smtClean="0"/>
              <a:t>noise</a:t>
            </a:r>
            <a:r>
              <a:rPr lang="tr-TR" sz="1800" dirty="0" smtClean="0"/>
              <a:t> </a:t>
            </a:r>
            <a:r>
              <a:rPr lang="tr-TR" sz="1800" dirty="0" err="1" smtClean="0"/>
              <a:t>threshold</a:t>
            </a:r>
            <a:endParaRPr lang="tr-TR" dirty="0" smtClean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31716" y="5524551"/>
            <a:ext cx="7142026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800" dirty="0" smtClean="0"/>
              <a:t>High </a:t>
            </a:r>
            <a:r>
              <a:rPr lang="tr-TR" sz="1800" dirty="0" err="1" smtClean="0"/>
              <a:t>fitness</a:t>
            </a:r>
            <a:r>
              <a:rPr lang="tr-TR" sz="1800" dirty="0" smtClean="0"/>
              <a:t> </a:t>
            </a:r>
            <a:r>
              <a:rPr lang="tr-TR" sz="1800" dirty="0" err="1" smtClean="0"/>
              <a:t>values</a:t>
            </a:r>
            <a:r>
              <a:rPr lang="tr-TR" sz="1800" dirty="0" smtClean="0"/>
              <a:t> </a:t>
            </a:r>
            <a:r>
              <a:rPr lang="tr-TR" sz="1800" dirty="0" err="1" smtClean="0"/>
              <a:t>except</a:t>
            </a:r>
            <a:r>
              <a:rPr lang="tr-TR" sz="1800" dirty="0" smtClean="0"/>
              <a:t> </a:t>
            </a:r>
            <a:r>
              <a:rPr lang="tr-TR" sz="1800" dirty="0" err="1" smtClean="0"/>
              <a:t>Municipality</a:t>
            </a:r>
            <a:r>
              <a:rPr lang="tr-TR" sz="1800" dirty="0" smtClean="0"/>
              <a:t> #4 </a:t>
            </a:r>
            <a:r>
              <a:rPr lang="tr-TR" sz="1800" dirty="0" err="1" smtClean="0"/>
              <a:t>and</a:t>
            </a:r>
            <a:r>
              <a:rPr lang="tr-TR" sz="1800" dirty="0" smtClean="0"/>
              <a:t> #5</a:t>
            </a:r>
            <a:endParaRPr lang="tr-TR" dirty="0" smtClean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175353"/>
              </p:ext>
            </p:extLst>
          </p:nvPr>
        </p:nvGraphicFramePr>
        <p:xfrm>
          <a:off x="549355" y="2443219"/>
          <a:ext cx="8129280" cy="2630698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501330"/>
                <a:gridCol w="1213245"/>
                <a:gridCol w="1816638"/>
                <a:gridCol w="1848098"/>
                <a:gridCol w="1749969"/>
              </a:tblGrid>
              <a:tr h="619018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err="1" smtClean="0"/>
                        <a:t>Fitness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err="1" smtClean="0"/>
                        <a:t>Structural</a:t>
                      </a:r>
                      <a:r>
                        <a:rPr lang="tr-TR" sz="1400" dirty="0" smtClean="0"/>
                        <a:t> </a:t>
                      </a:r>
                      <a:r>
                        <a:rPr lang="tr-TR" sz="1400" dirty="0" err="1" smtClean="0"/>
                        <a:t>Appropriateness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err="1" smtClean="0"/>
                        <a:t>Behavioral</a:t>
                      </a:r>
                      <a:r>
                        <a:rPr lang="tr-TR" sz="1400" dirty="0" smtClean="0"/>
                        <a:t> </a:t>
                      </a:r>
                      <a:r>
                        <a:rPr lang="tr-TR" sz="1400" dirty="0" err="1" smtClean="0"/>
                        <a:t>Appropriateness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err="1" smtClean="0"/>
                        <a:t>Average</a:t>
                      </a:r>
                      <a:endParaRPr lang="tr-TR" sz="1400" dirty="0" smtClean="0"/>
                    </a:p>
                    <a:p>
                      <a:pPr algn="ctr"/>
                      <a:r>
                        <a:rPr lang="tr-TR" sz="1400" dirty="0" err="1" smtClean="0"/>
                        <a:t>Appropriateness</a:t>
                      </a:r>
                      <a:endParaRPr lang="en-US" sz="140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  <a:r>
                        <a:rPr lang="tr-TR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400" baseline="0" dirty="0" smtClean="0"/>
                        <a:t>#1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86 %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97.5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54.4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76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  <a:r>
                        <a:rPr lang="tr-TR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400" baseline="0" dirty="0" smtClean="0"/>
                        <a:t>#2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100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100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100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100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  <a:r>
                        <a:rPr lang="tr-TR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400" baseline="0" dirty="0" smtClean="0"/>
                        <a:t>#3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92.3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71.1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67.2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69.1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  <a:r>
                        <a:rPr lang="tr-TR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#4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96.8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65.7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64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64.9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  <a:r>
                        <a:rPr lang="tr-TR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#5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94.5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58.8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39.7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49.3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 smtClean="0"/>
                        <a:t>Average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93.9 </a:t>
                      </a:r>
                      <a:r>
                        <a:rPr lang="tr-TR" sz="1600" dirty="0" smtClean="0"/>
                        <a:t>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78.6 </a:t>
                      </a:r>
                      <a:r>
                        <a:rPr lang="tr-TR" sz="1600" dirty="0" smtClean="0"/>
                        <a:t>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65.1 </a:t>
                      </a:r>
                      <a:r>
                        <a:rPr lang="tr-TR" sz="1600" dirty="0" smtClean="0"/>
                        <a:t>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71.9 </a:t>
                      </a:r>
                      <a:r>
                        <a:rPr lang="tr-TR" sz="1600" dirty="0" smtClean="0"/>
                        <a:t>%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894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675" y="2295018"/>
            <a:ext cx="1880472" cy="31236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084" y="2217705"/>
            <a:ext cx="1844279" cy="320093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Permit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</a:t>
            </a:r>
            <a:r>
              <a:rPr lang="tr-TR" sz="20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0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Model </a:t>
            </a:r>
            <a:r>
              <a:rPr lang="tr-TR" sz="20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73068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1200" dirty="0" err="1" smtClean="0">
                <a:solidFill>
                  <a:srgbClr val="1C547A"/>
                </a:solidFill>
              </a:rPr>
              <a:t>Municipality</a:t>
            </a:r>
            <a:r>
              <a:rPr lang="tr-TR" sz="1200" dirty="0" smtClean="0">
                <a:solidFill>
                  <a:srgbClr val="1C547A"/>
                </a:solidFill>
              </a:rPr>
              <a:t> </a:t>
            </a:r>
            <a:r>
              <a:rPr lang="tr-TR" sz="1200" dirty="0" smtClean="0">
                <a:solidFill>
                  <a:srgbClr val="1C547A"/>
                </a:solidFill>
              </a:rPr>
              <a:t>#1</a:t>
            </a:r>
            <a:endParaRPr lang="tr-TR" sz="1200" dirty="0" smtClean="0">
              <a:solidFill>
                <a:srgbClr val="1C547A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994606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1200" dirty="0" err="1">
                <a:solidFill>
                  <a:srgbClr val="1C547A"/>
                </a:solidFill>
              </a:rPr>
              <a:t>Municipality</a:t>
            </a:r>
            <a:r>
              <a:rPr lang="tr-TR" sz="1200" dirty="0">
                <a:solidFill>
                  <a:srgbClr val="1C547A"/>
                </a:solidFill>
              </a:rPr>
              <a:t> #</a:t>
            </a:r>
            <a:r>
              <a:rPr lang="tr-TR" sz="1200" dirty="0" smtClean="0">
                <a:solidFill>
                  <a:srgbClr val="1C547A"/>
                </a:solidFill>
              </a:rPr>
              <a:t>2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470432" y="5406921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1200" dirty="0" err="1">
                <a:solidFill>
                  <a:srgbClr val="1C547A"/>
                </a:solidFill>
              </a:rPr>
              <a:t>Municipality</a:t>
            </a:r>
            <a:r>
              <a:rPr lang="tr-TR" sz="1200" dirty="0">
                <a:solidFill>
                  <a:srgbClr val="1C547A"/>
                </a:solidFill>
              </a:rPr>
              <a:t> #</a:t>
            </a:r>
            <a:r>
              <a:rPr lang="tr-TR" sz="1200" dirty="0" smtClean="0">
                <a:solidFill>
                  <a:srgbClr val="1C547A"/>
                </a:solidFill>
              </a:rPr>
              <a:t>3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432176" y="5406921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1200" dirty="0" err="1">
                <a:solidFill>
                  <a:srgbClr val="1C547A"/>
                </a:solidFill>
              </a:rPr>
              <a:t>Municipality</a:t>
            </a:r>
            <a:r>
              <a:rPr lang="tr-TR" sz="1200" dirty="0">
                <a:solidFill>
                  <a:srgbClr val="1C547A"/>
                </a:solidFill>
              </a:rPr>
              <a:t> #</a:t>
            </a:r>
            <a:r>
              <a:rPr lang="tr-TR" sz="1200" dirty="0" smtClean="0">
                <a:solidFill>
                  <a:srgbClr val="1C547A"/>
                </a:solidFill>
              </a:rPr>
              <a:t>4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54867" y="1842591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800" dirty="0" smtClean="0"/>
              <a:t>10 </a:t>
            </a:r>
            <a:r>
              <a:rPr lang="tr-TR" sz="1800" dirty="0" err="1" smtClean="0"/>
              <a:t>to</a:t>
            </a:r>
            <a:r>
              <a:rPr lang="tr-TR" sz="1800" dirty="0" smtClean="0"/>
              <a:t> 20 </a:t>
            </a:r>
            <a:r>
              <a:rPr lang="tr-TR" sz="1800" dirty="0" err="1" smtClean="0"/>
              <a:t>times</a:t>
            </a:r>
            <a:r>
              <a:rPr lang="tr-TR" sz="1800" dirty="0" smtClean="0"/>
              <a:t> </a:t>
            </a:r>
            <a:r>
              <a:rPr lang="tr-TR" sz="1800" dirty="0" err="1" smtClean="0"/>
              <a:t>simplified</a:t>
            </a:r>
            <a:r>
              <a:rPr lang="tr-TR" sz="1800" dirty="0" smtClean="0"/>
              <a:t> </a:t>
            </a:r>
            <a:r>
              <a:rPr lang="tr-TR" sz="1800" dirty="0" err="1" smtClean="0"/>
              <a:t>process</a:t>
            </a:r>
            <a:r>
              <a:rPr lang="tr-TR" sz="1800" dirty="0" smtClean="0"/>
              <a:t> </a:t>
            </a:r>
            <a:r>
              <a:rPr lang="tr-TR" sz="1800" dirty="0" err="1" smtClean="0"/>
              <a:t>models</a:t>
            </a:r>
            <a:endParaRPr lang="tr-TR" dirty="0" smtClean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7552162" y="5418635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1200" dirty="0" err="1">
                <a:solidFill>
                  <a:srgbClr val="1C547A"/>
                </a:solidFill>
              </a:rPr>
              <a:t>Municipality</a:t>
            </a:r>
            <a:r>
              <a:rPr lang="tr-TR" sz="1200" dirty="0">
                <a:solidFill>
                  <a:srgbClr val="1C547A"/>
                </a:solidFill>
              </a:rPr>
              <a:t> </a:t>
            </a:r>
            <a:r>
              <a:rPr lang="tr-TR" sz="1200" dirty="0" smtClean="0">
                <a:solidFill>
                  <a:srgbClr val="1C547A"/>
                </a:solidFill>
              </a:rPr>
              <a:t>#</a:t>
            </a:r>
            <a:r>
              <a:rPr lang="tr-TR" sz="1200" dirty="0" smtClean="0">
                <a:solidFill>
                  <a:srgbClr val="1C547A"/>
                </a:solidFill>
              </a:rPr>
              <a:t>5</a:t>
            </a:r>
            <a:endParaRPr lang="tr-TR" sz="1200" dirty="0" smtClean="0">
              <a:solidFill>
                <a:srgbClr val="1C547A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401596"/>
            <a:ext cx="1549072" cy="30371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011" y="2313223"/>
            <a:ext cx="513289" cy="31918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492" y="2287133"/>
            <a:ext cx="1383979" cy="30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1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Permit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</a:t>
            </a:r>
            <a:r>
              <a:rPr lang="tr-TR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Indicator</a:t>
            </a:r>
            <a:r>
              <a:rPr lang="tr-TR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8" y="1816296"/>
            <a:ext cx="7819662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b="1" dirty="0" err="1" smtClean="0"/>
              <a:t>Performance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Indicator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Calculation</a:t>
            </a:r>
            <a:r>
              <a:rPr lang="tr-TR" sz="2000" b="1" dirty="0" smtClean="0"/>
              <a:t>:</a:t>
            </a:r>
            <a:endParaRPr lang="tr-TR" sz="2000" b="1" dirty="0" smtClean="0"/>
          </a:p>
          <a:p>
            <a:pPr lvl="1"/>
            <a:r>
              <a:rPr lang="tr-TR" sz="1600" dirty="0"/>
              <a:t>A</a:t>
            </a:r>
            <a:r>
              <a:rPr lang="en-US" sz="1600" dirty="0" smtClean="0"/>
              <a:t>s </a:t>
            </a:r>
            <a:r>
              <a:rPr lang="en-US" sz="1600" dirty="0"/>
              <a:t>appropriateness </a:t>
            </a:r>
            <a:r>
              <a:rPr lang="en-US" sz="1600" dirty="0" smtClean="0"/>
              <a:t>and</a:t>
            </a:r>
            <a:r>
              <a:rPr lang="tr-TR" sz="1600" dirty="0" smtClean="0"/>
              <a:t> </a:t>
            </a:r>
            <a:r>
              <a:rPr lang="en-US" sz="1600" dirty="0" smtClean="0"/>
              <a:t>fitness </a:t>
            </a:r>
            <a:r>
              <a:rPr lang="en-US" sz="1600" dirty="0"/>
              <a:t>decrease; alignment costs increase for the </a:t>
            </a:r>
            <a:r>
              <a:rPr lang="en-US" sz="1600" dirty="0" smtClean="0"/>
              <a:t>municipalities</a:t>
            </a:r>
            <a:endParaRPr lang="tr-TR" sz="1600" dirty="0" smtClean="0"/>
          </a:p>
          <a:p>
            <a:pPr lvl="1"/>
            <a:r>
              <a:rPr lang="tr-TR" sz="1600" dirty="0"/>
              <a:t>P</a:t>
            </a:r>
            <a:r>
              <a:rPr lang="en-US" sz="1600" dirty="0" err="1" smtClean="0"/>
              <a:t>erformance</a:t>
            </a:r>
            <a:r>
              <a:rPr lang="en-US" sz="1600" dirty="0" smtClean="0"/>
              <a:t> </a:t>
            </a:r>
            <a:r>
              <a:rPr lang="en-US" sz="1600" dirty="0"/>
              <a:t>indicators calculated over </a:t>
            </a:r>
            <a:r>
              <a:rPr lang="en-US" sz="1600" dirty="0" smtClean="0"/>
              <a:t>replay</a:t>
            </a:r>
            <a:r>
              <a:rPr lang="tr-TR" sz="1600" dirty="0" smtClean="0"/>
              <a:t> </a:t>
            </a:r>
            <a:r>
              <a:rPr lang="en-US" sz="1600" dirty="0" smtClean="0"/>
              <a:t>are </a:t>
            </a:r>
            <a:r>
              <a:rPr lang="en-US" sz="1600" dirty="0"/>
              <a:t>acceptable</a:t>
            </a:r>
            <a:endParaRPr lang="tr-TR" sz="4000" b="1" dirty="0" smtClean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119560"/>
              </p:ext>
            </p:extLst>
          </p:nvPr>
        </p:nvGraphicFramePr>
        <p:xfrm>
          <a:off x="1148672" y="3299091"/>
          <a:ext cx="6539406" cy="2026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330"/>
                <a:gridCol w="1213245"/>
                <a:gridCol w="2074862"/>
                <a:gridCol w="1749969"/>
              </a:tblGrid>
              <a:tr h="350478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err="1" smtClean="0"/>
                        <a:t>Fitness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err="1" smtClean="0"/>
                        <a:t>Average</a:t>
                      </a:r>
                      <a:r>
                        <a:rPr lang="tr-TR" sz="1400" dirty="0" smtClean="0"/>
                        <a:t> </a:t>
                      </a:r>
                      <a:r>
                        <a:rPr lang="tr-TR" sz="1400" dirty="0" err="1" smtClean="0"/>
                        <a:t>Appropriateness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dirty="0" err="1" smtClean="0"/>
                        <a:t>Alignment</a:t>
                      </a:r>
                      <a:r>
                        <a:rPr lang="tr-TR" sz="1400" dirty="0" smtClean="0"/>
                        <a:t> </a:t>
                      </a:r>
                      <a:r>
                        <a:rPr lang="tr-TR" sz="1400" dirty="0" err="1" smtClean="0"/>
                        <a:t>Cost</a:t>
                      </a:r>
                      <a:endParaRPr lang="en-US" sz="140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  <a:r>
                        <a:rPr lang="tr-TR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400" baseline="0" dirty="0" smtClean="0"/>
                        <a:t>#1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86 %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76 %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173.2</a:t>
                      </a:r>
                      <a:endParaRPr lang="en-US" sz="160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  <a:r>
                        <a:rPr lang="tr-TR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400" baseline="0" dirty="0" smtClean="0"/>
                        <a:t>#2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100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100 %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0</a:t>
                      </a:r>
                      <a:endParaRPr lang="en-US" sz="160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  <a:r>
                        <a:rPr lang="tr-TR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400" baseline="0" dirty="0" smtClean="0"/>
                        <a:t>#3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92.3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69.1 %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323.3</a:t>
                      </a:r>
                      <a:endParaRPr lang="en-US" sz="160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  <a:r>
                        <a:rPr lang="tr-TR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#4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96.8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64.9 %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9.1</a:t>
                      </a:r>
                      <a:endParaRPr lang="en-US" sz="160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</a:t>
                      </a:r>
                      <a:r>
                        <a:rPr lang="tr-TR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#5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94.5</a:t>
                      </a:r>
                      <a:r>
                        <a:rPr lang="tr-TR" sz="1600" dirty="0" smtClean="0"/>
                        <a:t>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49.3 %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35.8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24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Permit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</a:t>
            </a:r>
            <a:r>
              <a:rPr lang="tr-TR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Indicator</a:t>
            </a:r>
            <a:r>
              <a:rPr lang="tr-TR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1816296"/>
            <a:ext cx="8146233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b="1" dirty="0" smtClean="0"/>
              <a:t>Clustering</a:t>
            </a:r>
            <a:r>
              <a:rPr lang="tr-TR" sz="2000" b="1" dirty="0" smtClean="0"/>
              <a:t>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218544" y="2279186"/>
            <a:ext cx="3431384" cy="1857215"/>
            <a:chOff x="4925237" y="3616233"/>
            <a:chExt cx="3571503" cy="1965647"/>
          </a:xfrm>
        </p:grpSpPr>
        <p:grpSp>
          <p:nvGrpSpPr>
            <p:cNvPr id="6" name="Group 5"/>
            <p:cNvGrpSpPr/>
            <p:nvPr/>
          </p:nvGrpSpPr>
          <p:grpSpPr>
            <a:xfrm>
              <a:off x="4925237" y="3616233"/>
              <a:ext cx="3571503" cy="1965647"/>
              <a:chOff x="4925237" y="3616233"/>
              <a:chExt cx="3571503" cy="1965647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581594" y="4379223"/>
                <a:ext cx="298655" cy="298655"/>
              </a:xfrm>
              <a:prstGeom prst="ellipse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925237" y="3965816"/>
                <a:ext cx="1840832" cy="1616064"/>
                <a:chOff x="501228" y="3145088"/>
                <a:chExt cx="2454443" cy="2154751"/>
              </a:xfrm>
            </p:grpSpPr>
            <p:sp>
              <p:nvSpPr>
                <p:cNvPr id="21" name="Teardrop 20"/>
                <p:cNvSpPr/>
                <p:nvPr/>
              </p:nvSpPr>
              <p:spPr>
                <a:xfrm rot="10800000">
                  <a:off x="995289" y="3145088"/>
                  <a:ext cx="1637935" cy="1637935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2A80B9"/>
                    </a:solidFill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501228" y="4899730"/>
                  <a:ext cx="2454443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r-TR" sz="135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Cluster #1</a:t>
                  </a:r>
                  <a:endPara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6655908" y="3616233"/>
                <a:ext cx="1840832" cy="1578033"/>
                <a:chOff x="2808790" y="2678977"/>
                <a:chExt cx="2454443" cy="2104043"/>
              </a:xfrm>
            </p:grpSpPr>
            <p:sp>
              <p:nvSpPr>
                <p:cNvPr id="30" name="Teardrop 29"/>
                <p:cNvSpPr/>
                <p:nvPr/>
              </p:nvSpPr>
              <p:spPr>
                <a:xfrm>
                  <a:off x="3184389" y="3145085"/>
                  <a:ext cx="1637935" cy="1637935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>
                    <a:solidFill>
                      <a:srgbClr val="2A80B9"/>
                    </a:solidFill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2808790" y="2678977"/>
                  <a:ext cx="2454443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tr-TR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Cluster </a:t>
                  </a:r>
                  <a:r>
                    <a:rPr lang="tr-TR" sz="135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#2</a:t>
                  </a:r>
                  <a:endPara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5387854" y="4349206"/>
              <a:ext cx="1021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 err="1" smtClean="0">
                  <a:solidFill>
                    <a:schemeClr val="bg1"/>
                  </a:solidFill>
                </a:rPr>
                <a:t>Municipality</a:t>
              </a:r>
              <a:r>
                <a:rPr lang="tr-TR" sz="1200" b="1" dirty="0" smtClean="0">
                  <a:solidFill>
                    <a:schemeClr val="bg1"/>
                  </a:solidFill>
                </a:rPr>
                <a:t> #1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65677" y="4287652"/>
              <a:ext cx="10212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 err="1">
                  <a:solidFill>
                    <a:schemeClr val="bg1"/>
                  </a:solidFill>
                </a:rPr>
                <a:t>Municipality</a:t>
              </a:r>
              <a:r>
                <a:rPr lang="tr-TR" sz="1200" b="1" dirty="0">
                  <a:solidFill>
                    <a:schemeClr val="bg1"/>
                  </a:solidFill>
                </a:rPr>
                <a:t> </a:t>
              </a:r>
              <a:r>
                <a:rPr lang="tr-TR" sz="1200" b="1" dirty="0" smtClean="0">
                  <a:solidFill>
                    <a:schemeClr val="bg1"/>
                  </a:solidFill>
                </a:rPr>
                <a:t>#2 #3 #4 #5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5" y="2708592"/>
            <a:ext cx="4452781" cy="213692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668478" y="4681851"/>
            <a:ext cx="4445948" cy="1710030"/>
            <a:chOff x="4164547" y="4638034"/>
            <a:chExt cx="4445948" cy="1710030"/>
          </a:xfrm>
        </p:grpSpPr>
        <p:grpSp>
          <p:nvGrpSpPr>
            <p:cNvPr id="32" name="Group 31"/>
            <p:cNvGrpSpPr/>
            <p:nvPr/>
          </p:nvGrpSpPr>
          <p:grpSpPr>
            <a:xfrm>
              <a:off x="4164547" y="4638034"/>
              <a:ext cx="3017282" cy="1670549"/>
              <a:chOff x="4925237" y="3616233"/>
              <a:chExt cx="3571503" cy="196564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4925237" y="3616233"/>
                <a:ext cx="3571503" cy="1965647"/>
                <a:chOff x="4925237" y="3616233"/>
                <a:chExt cx="3571503" cy="1965647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6581594" y="4379223"/>
                  <a:ext cx="298655" cy="298655"/>
                </a:xfrm>
                <a:prstGeom prst="ellipse">
                  <a:avLst/>
                </a:prstGeom>
                <a:solidFill>
                  <a:srgbClr val="E4E4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4925237" y="3965816"/>
                  <a:ext cx="1840832" cy="1616064"/>
                  <a:chOff x="501228" y="3145088"/>
                  <a:chExt cx="2454443" cy="2154751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10800000">
                    <a:off x="995289" y="3145088"/>
                    <a:ext cx="1637935" cy="1637935"/>
                  </a:xfrm>
                  <a:prstGeom prst="teardrop">
                    <a:avLst>
                      <a:gd name="adj" fmla="val 84975"/>
                    </a:avLst>
                  </a:prstGeom>
                  <a:solidFill>
                    <a:srgbClr val="2A80B9">
                      <a:alpha val="91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rgbClr val="2A80B9"/>
                      </a:solidFill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01228" y="4899730"/>
                    <a:ext cx="2454443" cy="4001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tr-TR" sz="13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 Black" panose="020B0803030403020204" pitchFamily="34" charset="0"/>
                      </a:rPr>
                      <a:t>Cluster #1</a:t>
                    </a:r>
                    <a:endPara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endParaRPr>
                  </a:p>
                </p:txBody>
              </p: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6655908" y="3616233"/>
                  <a:ext cx="1840832" cy="1578033"/>
                  <a:chOff x="2808790" y="2678977"/>
                  <a:chExt cx="2454443" cy="2104043"/>
                </a:xfrm>
              </p:grpSpPr>
              <p:sp>
                <p:nvSpPr>
                  <p:cNvPr id="41" name="Teardrop 40"/>
                  <p:cNvSpPr/>
                  <p:nvPr/>
                </p:nvSpPr>
                <p:spPr>
                  <a:xfrm>
                    <a:off x="3184389" y="3145085"/>
                    <a:ext cx="1637935" cy="1637935"/>
                  </a:xfrm>
                  <a:prstGeom prst="teardrop">
                    <a:avLst>
                      <a:gd name="adj" fmla="val 84975"/>
                    </a:avLst>
                  </a:prstGeom>
                  <a:solidFill>
                    <a:srgbClr val="F39712">
                      <a:alpha val="91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>
                      <a:solidFill>
                        <a:srgbClr val="2A80B9"/>
                      </a:solidFill>
                    </a:endParaRP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808790" y="2678977"/>
                    <a:ext cx="2454443" cy="4001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tr-TR" sz="13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 Black" panose="020B0803030403020204" pitchFamily="34" charset="0"/>
                      </a:rPr>
                      <a:t>Cluster </a:t>
                    </a:r>
                    <a:r>
                      <a:rPr lang="tr-TR" sz="13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 Black" panose="020B0803030403020204" pitchFamily="34" charset="0"/>
                      </a:rPr>
                      <a:t>#2</a:t>
                    </a:r>
                    <a:endPara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endParaRPr>
                  </a:p>
                </p:txBody>
              </p:sp>
            </p:grpSp>
          </p:grpSp>
          <p:sp>
            <p:nvSpPr>
              <p:cNvPr id="36" name="TextBox 35"/>
              <p:cNvSpPr txBox="1"/>
              <p:nvPr/>
            </p:nvSpPr>
            <p:spPr>
              <a:xfrm>
                <a:off x="5295782" y="4349205"/>
                <a:ext cx="1162398" cy="54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200" b="1" dirty="0" err="1" smtClean="0">
                    <a:solidFill>
                      <a:schemeClr val="bg1"/>
                    </a:solidFill>
                  </a:rPr>
                  <a:t>Municipality</a:t>
                </a:r>
                <a:r>
                  <a:rPr lang="tr-TR" sz="1200" b="1" dirty="0" smtClean="0">
                    <a:solidFill>
                      <a:schemeClr val="bg1"/>
                    </a:solidFill>
                  </a:rPr>
                  <a:t> #1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959862" y="4278794"/>
                <a:ext cx="1166438" cy="54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200" b="1" dirty="0" err="1">
                    <a:solidFill>
                      <a:schemeClr val="bg1"/>
                    </a:solidFill>
                  </a:rPr>
                  <a:t>Municipality</a:t>
                </a:r>
                <a:r>
                  <a:rPr lang="tr-TR" sz="1200" b="1" dirty="0">
                    <a:solidFill>
                      <a:schemeClr val="bg1"/>
                    </a:solidFill>
                  </a:rPr>
                  <a:t> </a:t>
                </a:r>
                <a:r>
                  <a:rPr lang="tr-TR" sz="1200" b="1" dirty="0" smtClean="0">
                    <a:solidFill>
                      <a:schemeClr val="bg1"/>
                    </a:solidFill>
                  </a:rPr>
                  <a:t>#2 #4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7006725" y="5281591"/>
              <a:ext cx="252310" cy="253819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Teardrop 45"/>
            <p:cNvSpPr/>
            <p:nvPr/>
          </p:nvSpPr>
          <p:spPr>
            <a:xfrm>
              <a:off x="7307492" y="4930246"/>
              <a:ext cx="1037822" cy="1044028"/>
            </a:xfrm>
            <a:prstGeom prst="teardrop">
              <a:avLst>
                <a:gd name="adj" fmla="val 84975"/>
              </a:avLst>
            </a:prstGeom>
            <a:solidFill>
              <a:schemeClr val="accent6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55321" y="6047982"/>
              <a:ext cx="15551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Cluster </a:t>
              </a:r>
              <a:r>
                <a:rPr lang="tr-TR" sz="13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#3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87669" y="5203767"/>
              <a:ext cx="1106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200" b="1" dirty="0" err="1">
                  <a:solidFill>
                    <a:schemeClr val="bg1"/>
                  </a:solidFill>
                </a:rPr>
                <a:t>Municipality</a:t>
              </a:r>
              <a:r>
                <a:rPr lang="tr-TR" sz="1200" b="1" dirty="0">
                  <a:solidFill>
                    <a:schemeClr val="bg1"/>
                  </a:solidFill>
                </a:rPr>
                <a:t> </a:t>
              </a:r>
              <a:r>
                <a:rPr lang="tr-TR" sz="1200" b="1" dirty="0" smtClean="0">
                  <a:solidFill>
                    <a:schemeClr val="bg1"/>
                  </a:solidFill>
                </a:rPr>
                <a:t> #3 #5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5187156" y="4508979"/>
            <a:ext cx="360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052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Permit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– </a:t>
            </a:r>
            <a:r>
              <a:rPr lang="tr-TR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</a:t>
            </a:r>
            <a:r>
              <a:rPr lang="tr-TR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25666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Correlation between graph-edit similarity and number of mismatch </a:t>
            </a:r>
            <a:r>
              <a:rPr lang="en-US" dirty="0" smtClean="0"/>
              <a:t>patterns</a:t>
            </a:r>
            <a:r>
              <a:rPr lang="tr-TR" dirty="0" smtClean="0"/>
              <a:t> </a:t>
            </a:r>
            <a:r>
              <a:rPr lang="tr-TR" dirty="0" err="1" smtClean="0"/>
              <a:t>except</a:t>
            </a:r>
            <a:r>
              <a:rPr lang="tr-TR" dirty="0" smtClean="0"/>
              <a:t> </a:t>
            </a:r>
            <a:r>
              <a:rPr lang="tr-TR" dirty="0" err="1" smtClean="0"/>
              <a:t>Municipality</a:t>
            </a:r>
            <a:r>
              <a:rPr lang="tr-TR" dirty="0" smtClean="0"/>
              <a:t> #4 </a:t>
            </a:r>
            <a:r>
              <a:rPr lang="tr-TR" dirty="0" err="1" smtClean="0"/>
              <a:t>and</a:t>
            </a:r>
            <a:r>
              <a:rPr lang="tr-TR" dirty="0" smtClean="0"/>
              <a:t> #5</a:t>
            </a:r>
            <a:endParaRPr lang="tr-TR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19" y="2241454"/>
            <a:ext cx="6882493" cy="25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79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Focus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of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this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 smtClean="0"/>
              <a:t>A </a:t>
            </a:r>
            <a:r>
              <a:rPr lang="en-US" sz="2400" dirty="0" smtClean="0"/>
              <a:t>hybrid approach</a:t>
            </a:r>
            <a:endParaRPr lang="tr-TR" sz="2400" dirty="0"/>
          </a:p>
          <a:p>
            <a:pPr lvl="1"/>
            <a:r>
              <a:rPr lang="tr-TR" sz="2000" dirty="0" smtClean="0"/>
              <a:t>Using </a:t>
            </a:r>
            <a:r>
              <a:rPr lang="en-US" sz="2000" dirty="0" smtClean="0"/>
              <a:t>different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</a:t>
            </a:r>
            <a:r>
              <a:rPr lang="tr-TR" sz="2000" dirty="0" err="1" smtClean="0"/>
              <a:t>mining</a:t>
            </a:r>
            <a:r>
              <a:rPr lang="tr-TR" sz="2000" dirty="0" smtClean="0"/>
              <a:t> </a:t>
            </a:r>
            <a:r>
              <a:rPr lang="tr-TR" sz="2000" dirty="0" err="1" smtClean="0"/>
              <a:t>subfields</a:t>
            </a:r>
            <a:r>
              <a:rPr lang="en-US" sz="2000" dirty="0" smtClean="0"/>
              <a:t> </a:t>
            </a:r>
            <a:r>
              <a:rPr lang="en-US" sz="2000" dirty="0"/>
              <a:t>to create a new point of view</a:t>
            </a:r>
            <a:r>
              <a:rPr lang="en-US" sz="2000" dirty="0" smtClean="0"/>
              <a:t>.</a:t>
            </a:r>
            <a:endParaRPr lang="tr-TR" sz="2000" dirty="0" smtClean="0"/>
          </a:p>
          <a:p>
            <a:endParaRPr lang="tr-TR" sz="2400" dirty="0" smtClean="0"/>
          </a:p>
          <a:p>
            <a:r>
              <a:rPr lang="tr-TR" sz="2400" dirty="0" smtClean="0"/>
              <a:t>Cross-</a:t>
            </a:r>
            <a:r>
              <a:rPr lang="tr-TR" sz="2400" dirty="0" err="1" smtClean="0"/>
              <a:t>organizational</a:t>
            </a:r>
            <a:r>
              <a:rPr lang="tr-TR" sz="2400" dirty="0" smtClean="0"/>
              <a:t> </a:t>
            </a:r>
            <a:r>
              <a:rPr lang="tr-TR" sz="2400" dirty="0" err="1" smtClean="0"/>
              <a:t>process</a:t>
            </a:r>
            <a:r>
              <a:rPr lang="tr-TR" sz="2400" dirty="0" smtClean="0"/>
              <a:t> </a:t>
            </a:r>
            <a:r>
              <a:rPr lang="tr-TR" sz="2400" dirty="0" err="1" smtClean="0"/>
              <a:t>mining</a:t>
            </a:r>
            <a:endParaRPr lang="tr-TR" sz="2400" dirty="0" smtClean="0"/>
          </a:p>
          <a:p>
            <a:pPr lvl="1"/>
            <a:r>
              <a:rPr lang="tr-TR" sz="2000" dirty="0"/>
              <a:t>P</a:t>
            </a:r>
            <a:r>
              <a:rPr lang="en-US" sz="2000" dirty="0" err="1" smtClean="0"/>
              <a:t>rocesses</a:t>
            </a:r>
            <a:r>
              <a:rPr lang="en-US" sz="2000" dirty="0" smtClean="0"/>
              <a:t> </a:t>
            </a:r>
            <a:r>
              <a:rPr lang="en-US" sz="2000" dirty="0"/>
              <a:t>are executed on several </a:t>
            </a:r>
            <a:r>
              <a:rPr lang="en-US" sz="2000" dirty="0" smtClean="0"/>
              <a:t>organizations</a:t>
            </a:r>
            <a:r>
              <a:rPr lang="tr-TR" sz="2000" dirty="0" smtClean="0"/>
              <a:t>,</a:t>
            </a:r>
          </a:p>
          <a:p>
            <a:pPr lvl="1"/>
            <a:r>
              <a:rPr lang="tr-TR" sz="2000" dirty="0"/>
              <a:t>U</a:t>
            </a:r>
            <a:r>
              <a:rPr lang="en-US" sz="2000" dirty="0" err="1" smtClean="0"/>
              <a:t>nsupervised</a:t>
            </a:r>
            <a:r>
              <a:rPr lang="en-US" sz="2000" dirty="0" smtClean="0"/>
              <a:t> </a:t>
            </a:r>
            <a:r>
              <a:rPr lang="en-US" sz="2000" dirty="0"/>
              <a:t>learning </a:t>
            </a:r>
            <a:r>
              <a:rPr lang="tr-TR" sz="2000" dirty="0" err="1" smtClean="0"/>
              <a:t>using</a:t>
            </a:r>
            <a:r>
              <a:rPr lang="tr-TR" sz="2000" dirty="0" smtClean="0"/>
              <a:t> </a:t>
            </a:r>
            <a:r>
              <a:rPr lang="en-US" sz="2000" dirty="0" smtClean="0"/>
              <a:t>performances </a:t>
            </a:r>
            <a:r>
              <a:rPr lang="en-US" sz="2000" dirty="0"/>
              <a:t>of </a:t>
            </a:r>
            <a:r>
              <a:rPr lang="en-US" sz="2000" dirty="0" smtClean="0"/>
              <a:t>organizations</a:t>
            </a:r>
            <a:endParaRPr lang="en-US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326701"/>
            <a:ext cx="2583278" cy="25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59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116464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"Skipped Activity" </a:t>
            </a:r>
            <a:r>
              <a:rPr lang="en-US" dirty="0" smtClean="0"/>
              <a:t>mostly</a:t>
            </a:r>
            <a:endParaRPr lang="tr-TR" dirty="0" smtClean="0"/>
          </a:p>
          <a:p>
            <a:r>
              <a:rPr lang="en-US" dirty="0" smtClean="0"/>
              <a:t>"</a:t>
            </a:r>
            <a:r>
              <a:rPr lang="tr-TR" dirty="0" err="1" smtClean="0"/>
              <a:t>Refined</a:t>
            </a:r>
            <a:r>
              <a:rPr lang="tr-TR" dirty="0" smtClean="0"/>
              <a:t> A</a:t>
            </a:r>
            <a:r>
              <a:rPr lang="en-US" dirty="0" err="1" smtClean="0"/>
              <a:t>ctivity</a:t>
            </a:r>
            <a:r>
              <a:rPr lang="en-US" dirty="0" smtClean="0"/>
              <a:t>"</a:t>
            </a:r>
            <a:r>
              <a:rPr lang="tr-TR" dirty="0" smtClean="0"/>
              <a:t> is </a:t>
            </a:r>
            <a:r>
              <a:rPr lang="tr-TR" dirty="0" err="1" smtClean="0"/>
              <a:t>eliminated</a:t>
            </a:r>
            <a:r>
              <a:rPr lang="tr-TR" dirty="0" smtClean="0"/>
              <a:t> since </a:t>
            </a:r>
            <a:r>
              <a:rPr lang="tr-TR" dirty="0" err="1" smtClean="0"/>
              <a:t>codes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used</a:t>
            </a:r>
            <a:r>
              <a:rPr lang="tr-TR" dirty="0" smtClean="0"/>
              <a:t> </a:t>
            </a:r>
            <a:r>
              <a:rPr lang="tr-TR" dirty="0" err="1" smtClean="0"/>
              <a:t>instead</a:t>
            </a:r>
            <a:r>
              <a:rPr lang="tr-TR" dirty="0" smtClean="0"/>
              <a:t> of </a:t>
            </a:r>
            <a:r>
              <a:rPr lang="tr-TR" dirty="0" err="1" smtClean="0"/>
              <a:t>activity</a:t>
            </a:r>
            <a:r>
              <a:rPr lang="tr-TR" dirty="0" smtClean="0"/>
              <a:t> </a:t>
            </a:r>
            <a:r>
              <a:rPr lang="tr-TR" dirty="0" err="1" smtClean="0"/>
              <a:t>names</a:t>
            </a:r>
            <a:endParaRPr lang="tr-TR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Permit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– </a:t>
            </a:r>
            <a:r>
              <a:rPr lang="tr-TR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</a:t>
            </a:r>
            <a:r>
              <a:rPr lang="tr-TR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11" y="2143572"/>
            <a:ext cx="7833909" cy="2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44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551284"/>
            <a:ext cx="8164319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 smtClean="0"/>
              <a:t>Number</a:t>
            </a:r>
            <a:r>
              <a:rPr lang="tr-TR" dirty="0" smtClean="0"/>
              <a:t> of </a:t>
            </a:r>
            <a:r>
              <a:rPr lang="tr-TR" dirty="0" err="1" smtClean="0"/>
              <a:t>mismatch</a:t>
            </a:r>
            <a:r>
              <a:rPr lang="tr-TR" dirty="0" smtClean="0"/>
              <a:t> </a:t>
            </a:r>
            <a:r>
              <a:rPr lang="tr-TR" dirty="0" err="1" smtClean="0"/>
              <a:t>patterns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check</a:t>
            </a:r>
            <a:r>
              <a:rPr lang="tr-TR" dirty="0" smtClean="0"/>
              <a:t> </a:t>
            </a:r>
            <a:r>
              <a:rPr lang="tr-TR" dirty="0" err="1" smtClean="0"/>
              <a:t>significantly</a:t>
            </a:r>
            <a:r>
              <a:rPr lang="tr-TR" dirty="0" smtClean="0"/>
              <a:t> </a:t>
            </a:r>
            <a:r>
              <a:rPr lang="tr-TR" dirty="0" err="1" smtClean="0"/>
              <a:t>decreases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performance</a:t>
            </a:r>
            <a:r>
              <a:rPr lang="tr-TR" dirty="0" smtClean="0"/>
              <a:t> </a:t>
            </a:r>
            <a:r>
              <a:rPr lang="tr-TR" dirty="0" err="1" smtClean="0"/>
              <a:t>clustering</a:t>
            </a:r>
            <a:endParaRPr lang="tr-TR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Permit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</a:t>
            </a:r>
            <a:r>
              <a:rPr lang="tr-TR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</a:t>
            </a:r>
            <a:r>
              <a:rPr lang="tr-TR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ecommendation</a:t>
            </a:r>
            <a:r>
              <a:rPr lang="tr-TR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394981"/>
            <a:ext cx="8041821" cy="2928905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593617" y="1985287"/>
            <a:ext cx="8164319" cy="28105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dirty="0" smtClean="0"/>
              <a:t>(</a:t>
            </a:r>
            <a:r>
              <a:rPr lang="tr-TR" dirty="0" err="1"/>
              <a:t>w</a:t>
            </a:r>
            <a:r>
              <a:rPr lang="tr-TR" dirty="0" err="1" smtClean="0"/>
              <a:t>ith</a:t>
            </a:r>
            <a:r>
              <a:rPr lang="tr-TR" dirty="0" smtClean="0"/>
              <a:t> </a:t>
            </a:r>
            <a:r>
              <a:rPr lang="tr-TR" dirty="0"/>
              <a:t>2 </a:t>
            </a:r>
            <a:r>
              <a:rPr lang="tr-TR" dirty="0" err="1" smtClean="0"/>
              <a:t>clusters</a:t>
            </a:r>
            <a:r>
              <a:rPr lang="tr-TR" dirty="0" smtClean="0"/>
              <a:t>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90079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374879"/>
            <a:ext cx="8164319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Learning </a:t>
            </a:r>
            <a:r>
              <a:rPr lang="tr-TR" dirty="0" err="1" smtClean="0"/>
              <a:t>opportunities</a:t>
            </a:r>
            <a:r>
              <a:rPr lang="tr-TR" dirty="0" smtClean="0"/>
              <a:t> </a:t>
            </a:r>
            <a:r>
              <a:rPr lang="tr-TR" dirty="0" err="1" smtClean="0"/>
              <a:t>increases</a:t>
            </a:r>
            <a:r>
              <a:rPr lang="tr-TR" dirty="0" smtClean="0"/>
              <a:t> as </a:t>
            </a:r>
            <a:r>
              <a:rPr lang="tr-TR" dirty="0" err="1" smtClean="0"/>
              <a:t>number</a:t>
            </a:r>
            <a:r>
              <a:rPr lang="tr-TR" dirty="0" smtClean="0"/>
              <a:t> of </a:t>
            </a:r>
            <a:r>
              <a:rPr lang="tr-TR" dirty="0" err="1" smtClean="0"/>
              <a:t>cluster</a:t>
            </a:r>
            <a:r>
              <a:rPr lang="tr-TR" dirty="0" smtClean="0"/>
              <a:t> </a:t>
            </a:r>
            <a:r>
              <a:rPr lang="tr-TR" dirty="0" err="1" smtClean="0"/>
              <a:t>increases</a:t>
            </a:r>
            <a:endParaRPr lang="tr-TR" dirty="0" smtClean="0"/>
          </a:p>
          <a:p>
            <a:r>
              <a:rPr lang="tr-TR" dirty="0" err="1" smtClean="0"/>
              <a:t>Number</a:t>
            </a:r>
            <a:r>
              <a:rPr lang="tr-TR" dirty="0" smtClean="0"/>
              <a:t> of </a:t>
            </a:r>
            <a:r>
              <a:rPr lang="tr-TR" dirty="0" err="1" smtClean="0"/>
              <a:t>mismatch</a:t>
            </a:r>
            <a:r>
              <a:rPr lang="tr-TR" dirty="0" smtClean="0"/>
              <a:t> </a:t>
            </a:r>
            <a:r>
              <a:rPr lang="tr-TR" dirty="0" err="1" smtClean="0"/>
              <a:t>patterns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check</a:t>
            </a:r>
            <a:r>
              <a:rPr lang="tr-TR" dirty="0" smtClean="0"/>
              <a:t> </a:t>
            </a:r>
            <a:r>
              <a:rPr lang="tr-TR" dirty="0" err="1" smtClean="0"/>
              <a:t>significantly</a:t>
            </a:r>
            <a:r>
              <a:rPr lang="tr-TR" dirty="0" smtClean="0"/>
              <a:t> </a:t>
            </a:r>
            <a:r>
              <a:rPr lang="tr-TR" dirty="0" err="1" smtClean="0"/>
              <a:t>decreases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performance</a:t>
            </a:r>
            <a:r>
              <a:rPr lang="tr-TR" dirty="0" smtClean="0"/>
              <a:t> </a:t>
            </a:r>
            <a:r>
              <a:rPr lang="tr-TR" dirty="0" err="1" smtClean="0"/>
              <a:t>clustering</a:t>
            </a:r>
            <a:endParaRPr lang="tr-TR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Permit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4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4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</a:t>
            </a:r>
            <a:r>
              <a:rPr lang="tr-TR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</a:t>
            </a:r>
            <a:r>
              <a:rPr lang="tr-TR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ecommendation</a:t>
            </a:r>
            <a:r>
              <a:rPr lang="tr-TR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93617" y="1985287"/>
            <a:ext cx="8164319" cy="28105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dirty="0" smtClean="0"/>
              <a:t>(</a:t>
            </a:r>
            <a:r>
              <a:rPr lang="tr-TR" dirty="0" err="1"/>
              <a:t>w</a:t>
            </a:r>
            <a:r>
              <a:rPr lang="tr-TR" dirty="0" err="1" smtClean="0"/>
              <a:t>ith</a:t>
            </a:r>
            <a:r>
              <a:rPr lang="tr-TR" dirty="0" smtClean="0"/>
              <a:t> 3 </a:t>
            </a:r>
            <a:r>
              <a:rPr lang="tr-TR" dirty="0" err="1" smtClean="0"/>
              <a:t>clusters</a:t>
            </a:r>
            <a:r>
              <a:rPr lang="tr-TR" dirty="0" smtClean="0"/>
              <a:t>)</a:t>
            </a:r>
            <a:endParaRPr lang="tr-T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4" y="2394648"/>
            <a:ext cx="7954644" cy="28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48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Process mining </a:t>
            </a:r>
            <a:r>
              <a:rPr lang="en-US" sz="2000" dirty="0" smtClean="0"/>
              <a:t>stage</a:t>
            </a:r>
            <a:r>
              <a:rPr lang="tr-TR" sz="2000" dirty="0" smtClean="0"/>
              <a:t>:</a:t>
            </a:r>
          </a:p>
          <a:p>
            <a:pPr lvl="1"/>
            <a:r>
              <a:rPr lang="tr-TR" sz="1800" dirty="0" smtClean="0"/>
              <a:t>M</a:t>
            </a:r>
            <a:r>
              <a:rPr lang="en-US" sz="1800" dirty="0" err="1" smtClean="0"/>
              <a:t>ine</a:t>
            </a:r>
            <a:r>
              <a:rPr lang="tr-TR" sz="1800" dirty="0" smtClean="0"/>
              <a:t>s</a:t>
            </a:r>
            <a:r>
              <a:rPr lang="en-US" sz="1800" dirty="0" smtClean="0"/>
              <a:t> </a:t>
            </a:r>
            <a:r>
              <a:rPr lang="en-US" sz="1800" dirty="0"/>
              <a:t>the process </a:t>
            </a:r>
            <a:r>
              <a:rPr lang="en-US" sz="1800" dirty="0" smtClean="0"/>
              <a:t>models</a:t>
            </a:r>
            <a:r>
              <a:rPr lang="tr-TR" sz="1800" dirty="0" smtClean="0"/>
              <a:t> </a:t>
            </a:r>
            <a:r>
              <a:rPr lang="en-US" sz="1800" dirty="0" smtClean="0"/>
              <a:t>with </a:t>
            </a:r>
            <a:r>
              <a:rPr lang="tr-TR" sz="1800" dirty="0" err="1" smtClean="0"/>
              <a:t>high</a:t>
            </a:r>
            <a:r>
              <a:rPr lang="tr-TR" sz="1800" dirty="0" smtClean="0"/>
              <a:t> </a:t>
            </a:r>
            <a:r>
              <a:rPr lang="en-US" sz="1800" dirty="0" smtClean="0"/>
              <a:t>fitness </a:t>
            </a:r>
            <a:r>
              <a:rPr lang="en-US" sz="1800" dirty="0"/>
              <a:t>and high appropriateness from event </a:t>
            </a:r>
            <a:r>
              <a:rPr lang="en-US" sz="1800" dirty="0" smtClean="0"/>
              <a:t>logs</a:t>
            </a:r>
            <a:endParaRPr lang="tr-TR" sz="1800" dirty="0" smtClean="0"/>
          </a:p>
          <a:p>
            <a:pPr lvl="1"/>
            <a:endParaRPr lang="tr-TR" sz="1800" dirty="0" smtClean="0"/>
          </a:p>
          <a:p>
            <a:r>
              <a:rPr lang="tr-TR" sz="2000" dirty="0" err="1" smtClean="0"/>
              <a:t>Performance</a:t>
            </a:r>
            <a:r>
              <a:rPr lang="tr-TR" sz="2000" dirty="0" smtClean="0"/>
              <a:t> </a:t>
            </a:r>
            <a:r>
              <a:rPr lang="tr-TR" sz="2000" dirty="0" err="1" smtClean="0"/>
              <a:t>indicator</a:t>
            </a:r>
            <a:r>
              <a:rPr lang="tr-TR" sz="2000" dirty="0" smtClean="0"/>
              <a:t> </a:t>
            </a:r>
            <a:r>
              <a:rPr lang="tr-TR" sz="2000" dirty="0" err="1" smtClean="0"/>
              <a:t>calculation</a:t>
            </a:r>
            <a:r>
              <a:rPr lang="tr-TR" sz="2000" dirty="0" smtClean="0"/>
              <a:t> </a:t>
            </a:r>
            <a:r>
              <a:rPr lang="en-US" sz="2000" dirty="0" smtClean="0"/>
              <a:t>stage</a:t>
            </a:r>
            <a:r>
              <a:rPr lang="tr-TR" sz="2000" dirty="0"/>
              <a:t>:</a:t>
            </a:r>
          </a:p>
          <a:p>
            <a:pPr lvl="1"/>
            <a:r>
              <a:rPr lang="tr-TR" sz="1800" dirty="0" err="1" smtClean="0"/>
              <a:t>With</a:t>
            </a:r>
            <a:r>
              <a:rPr lang="tr-TR" sz="1800" dirty="0" smtClean="0"/>
              <a:t> </a:t>
            </a:r>
            <a:r>
              <a:rPr lang="tr-TR" sz="1800" dirty="0" err="1" smtClean="0"/>
              <a:t>the</a:t>
            </a:r>
            <a:r>
              <a:rPr lang="tr-TR" sz="1800" dirty="0"/>
              <a:t> </a:t>
            </a:r>
            <a:r>
              <a:rPr lang="tr-TR" sz="1800" dirty="0" err="1" smtClean="0"/>
              <a:t>high</a:t>
            </a:r>
            <a:r>
              <a:rPr lang="tr-TR" sz="1800" dirty="0" smtClean="0"/>
              <a:t> </a:t>
            </a:r>
            <a:r>
              <a:rPr lang="tr-TR" sz="1800" dirty="0" err="1" smtClean="0"/>
              <a:t>quality</a:t>
            </a:r>
            <a:r>
              <a:rPr lang="tr-TR" sz="1800" dirty="0" smtClean="0"/>
              <a:t> </a:t>
            </a:r>
            <a:r>
              <a:rPr lang="tr-TR" sz="1800" dirty="0" err="1" smtClean="0"/>
              <a:t>process</a:t>
            </a:r>
            <a:r>
              <a:rPr lang="tr-TR" sz="1800" dirty="0" smtClean="0"/>
              <a:t> </a:t>
            </a:r>
            <a:r>
              <a:rPr lang="tr-TR" sz="1800" dirty="0" err="1" smtClean="0"/>
              <a:t>models</a:t>
            </a:r>
            <a:r>
              <a:rPr lang="tr-TR" sz="1800" dirty="0" smtClean="0"/>
              <a:t>, </a:t>
            </a:r>
            <a:r>
              <a:rPr lang="tr-TR" sz="1800" dirty="0" err="1" smtClean="0"/>
              <a:t>calculated</a:t>
            </a:r>
            <a:r>
              <a:rPr lang="tr-TR" sz="1800" dirty="0" smtClean="0"/>
              <a:t> </a:t>
            </a:r>
            <a:r>
              <a:rPr lang="tr-TR" sz="1800" dirty="0" err="1" smtClean="0"/>
              <a:t>performance</a:t>
            </a:r>
            <a:r>
              <a:rPr lang="tr-TR" sz="1800" dirty="0" smtClean="0"/>
              <a:t> </a:t>
            </a:r>
            <a:r>
              <a:rPr lang="tr-TR" sz="1800" dirty="0" err="1" smtClean="0"/>
              <a:t>indicators</a:t>
            </a:r>
            <a:r>
              <a:rPr lang="tr-TR" sz="1800" dirty="0" smtClean="0"/>
              <a:t> </a:t>
            </a:r>
            <a:r>
              <a:rPr lang="tr-TR" sz="1800" dirty="0" err="1" smtClean="0"/>
              <a:t>are</a:t>
            </a:r>
            <a:r>
              <a:rPr lang="tr-TR" sz="1800" dirty="0" smtClean="0"/>
              <a:t> </a:t>
            </a:r>
            <a:r>
              <a:rPr lang="tr-TR" sz="1800" dirty="0" err="1" smtClean="0"/>
              <a:t>acceptable</a:t>
            </a:r>
            <a:endParaRPr lang="tr-TR" sz="1800" dirty="0" smtClean="0"/>
          </a:p>
          <a:p>
            <a:pPr lvl="1"/>
            <a:endParaRPr lang="tr-TR" sz="1800" dirty="0" smtClean="0"/>
          </a:p>
          <a:p>
            <a:r>
              <a:rPr lang="tr-TR" sz="2000" dirty="0" smtClean="0"/>
              <a:t>Clustering </a:t>
            </a:r>
            <a:r>
              <a:rPr lang="en-US" sz="2000" dirty="0" smtClean="0"/>
              <a:t>stage</a:t>
            </a:r>
            <a:r>
              <a:rPr lang="tr-TR" sz="2000" dirty="0"/>
              <a:t>:</a:t>
            </a:r>
          </a:p>
          <a:p>
            <a:pPr lvl="1"/>
            <a:r>
              <a:rPr lang="tr-TR" sz="1800" dirty="0" err="1" smtClean="0"/>
              <a:t>Organizations</a:t>
            </a:r>
            <a:r>
              <a:rPr lang="tr-TR" sz="1800" dirty="0" smtClean="0"/>
              <a:t> can be </a:t>
            </a:r>
            <a:r>
              <a:rPr lang="tr-TR" sz="1800" dirty="0" err="1" smtClean="0"/>
              <a:t>clustered</a:t>
            </a:r>
            <a:r>
              <a:rPr lang="tr-TR" sz="1800" dirty="0" smtClean="0"/>
              <a:t> </a:t>
            </a:r>
            <a:r>
              <a:rPr lang="tr-TR" sz="1800" dirty="0" err="1" smtClean="0"/>
              <a:t>based</a:t>
            </a:r>
            <a:r>
              <a:rPr lang="tr-TR" sz="1800" dirty="0" smtClean="0"/>
              <a:t> on </a:t>
            </a:r>
            <a:r>
              <a:rPr lang="tr-TR" sz="1800" dirty="0" err="1" smtClean="0"/>
              <a:t>their</a:t>
            </a:r>
            <a:r>
              <a:rPr lang="tr-TR" sz="1800" dirty="0" smtClean="0"/>
              <a:t> </a:t>
            </a:r>
            <a:r>
              <a:rPr lang="tr-TR" sz="1800" dirty="0" err="1" smtClean="0"/>
              <a:t>performance</a:t>
            </a:r>
            <a:r>
              <a:rPr lang="tr-TR" sz="1800" dirty="0" smtClean="0"/>
              <a:t> </a:t>
            </a:r>
            <a:r>
              <a:rPr lang="tr-TR" sz="1800" dirty="0" err="1" smtClean="0"/>
              <a:t>indicators</a:t>
            </a:r>
            <a:endParaRPr lang="tr-TR" dirty="0"/>
          </a:p>
          <a:p>
            <a:pPr lvl="1"/>
            <a:endParaRPr lang="tr-TR" dirty="0"/>
          </a:p>
          <a:p>
            <a:pPr lvl="1"/>
            <a:endParaRPr lang="tr-T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Mismatch</a:t>
            </a:r>
            <a:r>
              <a:rPr lang="tr-TR" sz="2000" dirty="0" smtClean="0"/>
              <a:t> </a:t>
            </a:r>
            <a:r>
              <a:rPr lang="tr-TR" sz="2000" dirty="0" err="1" smtClean="0"/>
              <a:t>analysis</a:t>
            </a:r>
            <a:r>
              <a:rPr lang="tr-TR" sz="2000" dirty="0" smtClean="0"/>
              <a:t> </a:t>
            </a:r>
            <a:r>
              <a:rPr lang="en-US" sz="2000" dirty="0" smtClean="0"/>
              <a:t>stage</a:t>
            </a:r>
            <a:r>
              <a:rPr lang="tr-TR" sz="2000" dirty="0" smtClean="0"/>
              <a:t>:</a:t>
            </a:r>
          </a:p>
          <a:p>
            <a:pPr lvl="1"/>
            <a:r>
              <a:rPr lang="tr-TR" sz="1800" dirty="0" err="1" smtClean="0"/>
              <a:t>It</a:t>
            </a:r>
            <a:r>
              <a:rPr lang="tr-TR" sz="1800" dirty="0" smtClean="0"/>
              <a:t> </a:t>
            </a:r>
            <a:r>
              <a:rPr lang="tr-TR" sz="1800" dirty="0" err="1" smtClean="0"/>
              <a:t>finds</a:t>
            </a:r>
            <a:r>
              <a:rPr lang="tr-TR" sz="1800" dirty="0" smtClean="0"/>
              <a:t> </a:t>
            </a:r>
            <a:r>
              <a:rPr lang="tr-TR" sz="1800" dirty="0" err="1" smtClean="0"/>
              <a:t>differences</a:t>
            </a:r>
            <a:r>
              <a:rPr lang="tr-TR" sz="1800" dirty="0" smtClean="0"/>
              <a:t> in </a:t>
            </a:r>
            <a:r>
              <a:rPr lang="tr-TR" sz="1800" dirty="0" err="1" smtClean="0"/>
              <a:t>accordance</a:t>
            </a:r>
            <a:r>
              <a:rPr lang="tr-TR" sz="1800" dirty="0" smtClean="0"/>
              <a:t> </a:t>
            </a:r>
            <a:r>
              <a:rPr lang="tr-TR" sz="1800" dirty="0" err="1" smtClean="0"/>
              <a:t>with</a:t>
            </a:r>
            <a:r>
              <a:rPr lang="tr-TR" sz="1800" dirty="0" smtClean="0"/>
              <a:t> </a:t>
            </a:r>
            <a:r>
              <a:rPr lang="tr-TR" sz="1800" dirty="0" err="1" smtClean="0"/>
              <a:t>similarity</a:t>
            </a:r>
            <a:r>
              <a:rPr lang="tr-TR" sz="1800" dirty="0" smtClean="0"/>
              <a:t> </a:t>
            </a:r>
            <a:r>
              <a:rPr lang="tr-TR" sz="1800" dirty="0" err="1" smtClean="0"/>
              <a:t>metrics</a:t>
            </a:r>
            <a:endParaRPr lang="tr-TR" sz="1800" dirty="0" smtClean="0"/>
          </a:p>
          <a:p>
            <a:pPr lvl="1"/>
            <a:r>
              <a:rPr lang="tr-TR" sz="1800" dirty="0" smtClean="0"/>
              <a:t>Not </a:t>
            </a:r>
            <a:r>
              <a:rPr lang="tr-TR" sz="1800" dirty="0" err="1" smtClean="0"/>
              <a:t>all</a:t>
            </a:r>
            <a:r>
              <a:rPr lang="tr-TR" sz="1800" dirty="0" smtClean="0"/>
              <a:t> </a:t>
            </a:r>
            <a:r>
              <a:rPr lang="tr-TR" sz="1800" dirty="0" err="1" smtClean="0"/>
              <a:t>mismatch</a:t>
            </a:r>
            <a:r>
              <a:rPr lang="tr-TR" sz="1800" dirty="0" smtClean="0"/>
              <a:t> </a:t>
            </a:r>
            <a:r>
              <a:rPr lang="tr-TR" sz="1800" dirty="0" err="1" smtClean="0"/>
              <a:t>patterns</a:t>
            </a:r>
            <a:r>
              <a:rPr lang="tr-TR" sz="1800" dirty="0" smtClean="0"/>
              <a:t> </a:t>
            </a:r>
            <a:r>
              <a:rPr lang="tr-TR" sz="1800" dirty="0" err="1" smtClean="0"/>
              <a:t>are</a:t>
            </a:r>
            <a:r>
              <a:rPr lang="tr-TR" sz="1800" dirty="0" smtClean="0"/>
              <a:t> </a:t>
            </a:r>
            <a:r>
              <a:rPr lang="tr-TR" sz="1800" dirty="0" err="1" smtClean="0"/>
              <a:t>discovered</a:t>
            </a:r>
            <a:endParaRPr lang="tr-TR" sz="1800" dirty="0" smtClean="0"/>
          </a:p>
          <a:p>
            <a:pPr lvl="1"/>
            <a:r>
              <a:rPr lang="tr-TR" sz="1800" dirty="0" smtClean="0"/>
              <a:t>Information </a:t>
            </a:r>
            <a:r>
              <a:rPr lang="tr-TR" sz="1800" dirty="0" err="1" smtClean="0"/>
              <a:t>value</a:t>
            </a:r>
            <a:r>
              <a:rPr lang="tr-TR" sz="1800" dirty="0" smtClean="0"/>
              <a:t> of </a:t>
            </a:r>
            <a:r>
              <a:rPr lang="tr-TR" sz="1800" dirty="0" err="1" smtClean="0"/>
              <a:t>mismatch</a:t>
            </a:r>
            <a:r>
              <a:rPr lang="tr-TR" sz="1800" dirty="0" smtClean="0"/>
              <a:t> </a:t>
            </a:r>
            <a:r>
              <a:rPr lang="tr-TR" sz="1800" dirty="0" err="1" smtClean="0"/>
              <a:t>patterns</a:t>
            </a:r>
            <a:r>
              <a:rPr lang="tr-TR" sz="1800" dirty="0" smtClean="0"/>
              <a:t> </a:t>
            </a:r>
            <a:r>
              <a:rPr lang="tr-TR" sz="1800" dirty="0" err="1" smtClean="0"/>
              <a:t>are</a:t>
            </a:r>
            <a:r>
              <a:rPr lang="tr-TR" sz="1800" dirty="0" smtClean="0"/>
              <a:t> not </a:t>
            </a:r>
            <a:r>
              <a:rPr lang="tr-TR" sz="1800" dirty="0" err="1" smtClean="0"/>
              <a:t>equal</a:t>
            </a:r>
            <a:endParaRPr lang="tr-TR" sz="1800" dirty="0"/>
          </a:p>
          <a:p>
            <a:pPr lvl="1"/>
            <a:endParaRPr lang="tr-TR" sz="1800" dirty="0" smtClean="0"/>
          </a:p>
          <a:p>
            <a:r>
              <a:rPr lang="tr-TR" sz="2000" dirty="0" err="1" smtClean="0"/>
              <a:t>Recommendation</a:t>
            </a:r>
            <a:r>
              <a:rPr lang="tr-TR" sz="2000" dirty="0" smtClean="0"/>
              <a:t> </a:t>
            </a:r>
            <a:r>
              <a:rPr lang="tr-TR" sz="2000" dirty="0" err="1" smtClean="0"/>
              <a:t>generation</a:t>
            </a:r>
            <a:r>
              <a:rPr lang="tr-TR" sz="2000" dirty="0" smtClean="0"/>
              <a:t> </a:t>
            </a:r>
            <a:r>
              <a:rPr lang="en-US" sz="2000" dirty="0" smtClean="0"/>
              <a:t>stage</a:t>
            </a:r>
            <a:r>
              <a:rPr lang="tr-TR" sz="2000" dirty="0"/>
              <a:t>:</a:t>
            </a:r>
          </a:p>
          <a:p>
            <a:pPr lvl="1"/>
            <a:r>
              <a:rPr lang="tr-TR" sz="1800" dirty="0" err="1" smtClean="0"/>
              <a:t>Performance</a:t>
            </a:r>
            <a:r>
              <a:rPr lang="tr-TR" sz="1800" dirty="0" smtClean="0"/>
              <a:t> </a:t>
            </a:r>
            <a:r>
              <a:rPr lang="tr-TR" sz="1800" dirty="0" err="1" smtClean="0"/>
              <a:t>clustering</a:t>
            </a:r>
            <a:r>
              <a:rPr lang="tr-TR" sz="1800" dirty="0" smtClean="0"/>
              <a:t> </a:t>
            </a:r>
            <a:r>
              <a:rPr lang="tr-TR" sz="1800" dirty="0" err="1" smtClean="0"/>
              <a:t>helps</a:t>
            </a:r>
            <a:r>
              <a:rPr lang="tr-TR" sz="1800" dirty="0" smtClean="0"/>
              <a:t> </a:t>
            </a:r>
            <a:r>
              <a:rPr lang="tr-TR" sz="1800" dirty="0" err="1" smtClean="0"/>
              <a:t>to</a:t>
            </a:r>
            <a:r>
              <a:rPr lang="tr-TR" sz="1800" dirty="0" smtClean="0"/>
              <a:t> </a:t>
            </a:r>
            <a:r>
              <a:rPr lang="tr-TR" sz="1800" dirty="0" err="1" smtClean="0"/>
              <a:t>focus</a:t>
            </a:r>
            <a:r>
              <a:rPr lang="tr-TR" sz="1800" dirty="0" smtClean="0"/>
              <a:t> on </a:t>
            </a:r>
            <a:r>
              <a:rPr lang="tr-TR" sz="1800" dirty="0" err="1" smtClean="0"/>
              <a:t>differences</a:t>
            </a:r>
            <a:r>
              <a:rPr lang="tr-TR" sz="1800" dirty="0" smtClean="0"/>
              <a:t> </a:t>
            </a:r>
          </a:p>
          <a:p>
            <a:pPr lvl="2"/>
            <a:r>
              <a:rPr lang="tr-TR" sz="1600" dirty="0" smtClean="0"/>
              <a:t>3 </a:t>
            </a:r>
            <a:r>
              <a:rPr lang="tr-TR" sz="1600" dirty="0" err="1" smtClean="0"/>
              <a:t>times</a:t>
            </a:r>
            <a:r>
              <a:rPr lang="tr-TR" sz="1600" dirty="0" smtClean="0"/>
              <a:t> </a:t>
            </a:r>
            <a:r>
              <a:rPr lang="tr-TR" sz="1600" dirty="0" err="1" smtClean="0"/>
              <a:t>more</a:t>
            </a:r>
            <a:r>
              <a:rPr lang="tr-TR" sz="1600" dirty="0" smtClean="0"/>
              <a:t> in </a:t>
            </a:r>
            <a:r>
              <a:rPr lang="tr-TR" sz="1600" dirty="0" err="1" smtClean="0"/>
              <a:t>Loan</a:t>
            </a:r>
            <a:r>
              <a:rPr lang="tr-TR" sz="1600" dirty="0" smtClean="0"/>
              <a:t> Application </a:t>
            </a:r>
            <a:r>
              <a:rPr lang="tr-TR" sz="1600" dirty="0" err="1" smtClean="0"/>
              <a:t>Process</a:t>
            </a:r>
            <a:endParaRPr lang="tr-TR" sz="1600" dirty="0" smtClean="0"/>
          </a:p>
          <a:p>
            <a:pPr lvl="2"/>
            <a:r>
              <a:rPr lang="tr-TR" sz="1600" dirty="0" smtClean="0"/>
              <a:t>100 </a:t>
            </a:r>
            <a:r>
              <a:rPr lang="tr-TR" sz="1600" dirty="0" err="1" smtClean="0"/>
              <a:t>times</a:t>
            </a:r>
            <a:r>
              <a:rPr lang="tr-TR" sz="1600" dirty="0" smtClean="0"/>
              <a:t> </a:t>
            </a:r>
            <a:r>
              <a:rPr lang="tr-TR" sz="1600" dirty="0" err="1" smtClean="0"/>
              <a:t>more</a:t>
            </a:r>
            <a:r>
              <a:rPr lang="tr-TR" sz="1600" dirty="0" smtClean="0"/>
              <a:t> in </a:t>
            </a:r>
            <a:r>
              <a:rPr lang="tr-TR" sz="1600" dirty="0" err="1" smtClean="0"/>
              <a:t>Environmental</a:t>
            </a:r>
            <a:r>
              <a:rPr lang="tr-TR" sz="1600" dirty="0" smtClean="0"/>
              <a:t> </a:t>
            </a:r>
            <a:r>
              <a:rPr lang="tr-TR" sz="1600" dirty="0" err="1" smtClean="0"/>
              <a:t>Permit</a:t>
            </a:r>
            <a:r>
              <a:rPr lang="tr-TR" sz="1600" dirty="0" smtClean="0"/>
              <a:t> Application </a:t>
            </a:r>
            <a:r>
              <a:rPr lang="tr-TR" sz="1600" dirty="0" err="1" smtClean="0"/>
              <a:t>Process</a:t>
            </a:r>
            <a:endParaRPr lang="tr-TR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01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294100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/>
              <a:t>Business </a:t>
            </a:r>
            <a:r>
              <a:rPr lang="tr-TR" sz="2000" dirty="0" err="1" smtClean="0"/>
              <a:t>value</a:t>
            </a:r>
            <a:r>
              <a:rPr lang="tr-TR" sz="2000" dirty="0" smtClean="0"/>
              <a:t> of </a:t>
            </a:r>
            <a:r>
              <a:rPr lang="tr-TR" sz="2000" dirty="0" err="1" smtClean="0"/>
              <a:t>generated</a:t>
            </a:r>
            <a:r>
              <a:rPr lang="tr-TR" sz="2000" dirty="0" smtClean="0"/>
              <a:t> </a:t>
            </a:r>
            <a:r>
              <a:rPr lang="tr-TR" sz="2000" dirty="0" err="1" smtClean="0"/>
              <a:t>recommendations</a:t>
            </a:r>
            <a:r>
              <a:rPr lang="tr-TR" sz="2000" dirty="0" smtClean="0"/>
              <a:t>:</a:t>
            </a:r>
          </a:p>
          <a:p>
            <a:pPr lvl="1"/>
            <a:r>
              <a:rPr lang="tr-TR" sz="1800" dirty="0" err="1" smtClean="0"/>
              <a:t>Results</a:t>
            </a:r>
            <a:r>
              <a:rPr lang="tr-TR" sz="1800" dirty="0" smtClean="0"/>
              <a:t> </a:t>
            </a:r>
            <a:r>
              <a:rPr lang="tr-TR" sz="1800" dirty="0" err="1" smtClean="0"/>
              <a:t>may</a:t>
            </a:r>
            <a:r>
              <a:rPr lang="tr-TR" sz="1800" dirty="0" smtClean="0"/>
              <a:t> be </a:t>
            </a:r>
          </a:p>
          <a:p>
            <a:pPr lvl="2"/>
            <a:r>
              <a:rPr lang="tr-TR" sz="1600" dirty="0" err="1" smtClean="0"/>
              <a:t>important</a:t>
            </a:r>
            <a:r>
              <a:rPr lang="tr-TR" sz="1600" dirty="0" smtClean="0"/>
              <a:t> </a:t>
            </a:r>
            <a:r>
              <a:rPr lang="tr-TR" sz="1600" dirty="0" err="1" smtClean="0"/>
              <a:t>or</a:t>
            </a:r>
            <a:endParaRPr lang="tr-TR" sz="1600" dirty="0" smtClean="0"/>
          </a:p>
          <a:p>
            <a:pPr lvl="2"/>
            <a:r>
              <a:rPr lang="tr-TR" sz="1600" dirty="0" err="1" smtClean="0"/>
              <a:t>infeasible</a:t>
            </a:r>
            <a:r>
              <a:rPr lang="tr-TR" sz="1600" dirty="0" smtClean="0"/>
              <a:t> </a:t>
            </a:r>
            <a:r>
              <a:rPr lang="tr-TR" sz="1600" dirty="0" err="1" smtClean="0"/>
              <a:t>and</a:t>
            </a:r>
            <a:r>
              <a:rPr lang="tr-TR" sz="1600" dirty="0" smtClean="0"/>
              <a:t> </a:t>
            </a:r>
            <a:r>
              <a:rPr lang="tr-TR" sz="1600" dirty="0" err="1" smtClean="0"/>
              <a:t>irrelavant</a:t>
            </a:r>
            <a:r>
              <a:rPr lang="tr-TR" sz="1600" dirty="0" smtClean="0"/>
              <a:t> </a:t>
            </a:r>
            <a:r>
              <a:rPr lang="tr-TR" sz="1600" dirty="0" err="1" smtClean="0"/>
              <a:t>for</a:t>
            </a:r>
            <a:r>
              <a:rPr lang="tr-TR" sz="1600" dirty="0" smtClean="0"/>
              <a:t> </a:t>
            </a:r>
            <a:r>
              <a:rPr lang="tr-TR" sz="1600" dirty="0" err="1" smtClean="0"/>
              <a:t>business</a:t>
            </a:r>
            <a:r>
              <a:rPr lang="tr-TR" sz="1600" dirty="0" smtClean="0"/>
              <a:t> </a:t>
            </a:r>
            <a:r>
              <a:rPr lang="tr-TR" sz="1600" dirty="0" err="1" smtClean="0"/>
              <a:t>environment</a:t>
            </a:r>
            <a:endParaRPr lang="tr-TR" sz="1600" dirty="0" smtClean="0"/>
          </a:p>
          <a:p>
            <a:pPr lvl="1"/>
            <a:r>
              <a:rPr lang="tr-TR" sz="1800" dirty="0" err="1" smtClean="0"/>
              <a:t>Some</a:t>
            </a:r>
            <a:r>
              <a:rPr lang="tr-TR" sz="1800" dirty="0" smtClean="0"/>
              <a:t> </a:t>
            </a:r>
            <a:r>
              <a:rPr lang="tr-TR" sz="1800" dirty="0" err="1" smtClean="0"/>
              <a:t>insights</a:t>
            </a:r>
            <a:r>
              <a:rPr lang="tr-TR" sz="1800" dirty="0" smtClean="0"/>
              <a:t> </a:t>
            </a:r>
            <a:r>
              <a:rPr lang="tr-TR" sz="1800" dirty="0" err="1" smtClean="0"/>
              <a:t>about</a:t>
            </a:r>
            <a:r>
              <a:rPr lang="tr-TR" sz="1800" dirty="0" smtClean="0"/>
              <a:t> </a:t>
            </a:r>
            <a:r>
              <a:rPr lang="tr-TR" sz="1800" dirty="0" err="1" smtClean="0"/>
              <a:t>results</a:t>
            </a:r>
            <a:r>
              <a:rPr lang="tr-TR" sz="1800" dirty="0" smtClean="0"/>
              <a:t> can be </a:t>
            </a:r>
            <a:r>
              <a:rPr lang="tr-TR" sz="1800" dirty="0" err="1" smtClean="0"/>
              <a:t>provided</a:t>
            </a:r>
            <a:r>
              <a:rPr lang="tr-TR" sz="1800" dirty="0"/>
              <a:t> </a:t>
            </a:r>
            <a:r>
              <a:rPr lang="tr-TR" sz="1800" dirty="0" smtClean="0"/>
              <a:t>but </a:t>
            </a:r>
            <a:r>
              <a:rPr lang="tr-TR" sz="1800" dirty="0" err="1" smtClean="0"/>
              <a:t>business</a:t>
            </a:r>
            <a:r>
              <a:rPr lang="tr-TR" sz="1800" dirty="0" smtClean="0"/>
              <a:t> </a:t>
            </a:r>
            <a:r>
              <a:rPr lang="tr-TR" sz="1800" dirty="0" err="1" smtClean="0"/>
              <a:t>environment</a:t>
            </a:r>
            <a:r>
              <a:rPr lang="tr-TR" sz="1800" dirty="0" smtClean="0"/>
              <a:t> </a:t>
            </a:r>
            <a:r>
              <a:rPr lang="tr-TR" sz="1800" dirty="0" err="1" smtClean="0"/>
              <a:t>and</a:t>
            </a:r>
            <a:r>
              <a:rPr lang="tr-TR" sz="1800" dirty="0" smtClean="0"/>
              <a:t> </a:t>
            </a:r>
            <a:r>
              <a:rPr lang="tr-TR" sz="1800" dirty="0" err="1" smtClean="0"/>
              <a:t>case</a:t>
            </a:r>
            <a:r>
              <a:rPr lang="tr-TR" sz="1800" dirty="0" smtClean="0"/>
              <a:t> </a:t>
            </a:r>
            <a:r>
              <a:rPr lang="tr-TR" sz="1800" dirty="0" err="1" smtClean="0"/>
              <a:t>related</a:t>
            </a:r>
            <a:r>
              <a:rPr lang="tr-TR" sz="1800" dirty="0" smtClean="0"/>
              <a:t> </a:t>
            </a:r>
            <a:r>
              <a:rPr lang="tr-TR" sz="1800" dirty="0" err="1" smtClean="0"/>
              <a:t>assessment</a:t>
            </a:r>
            <a:r>
              <a:rPr lang="tr-TR" sz="1800" dirty="0" smtClean="0"/>
              <a:t> is </a:t>
            </a:r>
            <a:r>
              <a:rPr lang="tr-TR" sz="1800" dirty="0" err="1" smtClean="0"/>
              <a:t>also</a:t>
            </a:r>
            <a:r>
              <a:rPr lang="tr-TR" sz="1800" dirty="0" smtClean="0"/>
              <a:t> </a:t>
            </a:r>
            <a:r>
              <a:rPr lang="tr-TR" sz="1800" dirty="0" err="1" smtClean="0"/>
              <a:t>required</a:t>
            </a:r>
            <a:r>
              <a:rPr lang="tr-TR" sz="1800" dirty="0" smtClean="0"/>
              <a:t>.</a:t>
            </a:r>
            <a:endParaRPr lang="tr-TR" sz="16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02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2" t="-230" r="8585" b="230"/>
          <a:stretch/>
        </p:blipFill>
        <p:spPr>
          <a:xfrm>
            <a:off x="4024993" y="1646410"/>
            <a:ext cx="4751614" cy="390732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6" y="2109294"/>
            <a:ext cx="372935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dirty="0" err="1" smtClean="0"/>
              <a:t>In</a:t>
            </a:r>
            <a:r>
              <a:rPr lang="tr-TR" sz="2000" dirty="0" smtClean="0"/>
              <a:t> </a:t>
            </a:r>
            <a:r>
              <a:rPr lang="tr-TR" sz="2000" dirty="0" err="1" smtClean="0">
                <a:solidFill>
                  <a:srgbClr val="C00000"/>
                </a:solidFill>
              </a:rPr>
              <a:t>Loan</a:t>
            </a:r>
            <a:r>
              <a:rPr lang="tr-TR" sz="2000" dirty="0" smtClean="0">
                <a:solidFill>
                  <a:srgbClr val="C00000"/>
                </a:solidFill>
              </a:rPr>
              <a:t> Application </a:t>
            </a:r>
            <a:r>
              <a:rPr lang="tr-TR" sz="2000" dirty="0" err="1" smtClean="0">
                <a:solidFill>
                  <a:srgbClr val="C00000"/>
                </a:solidFill>
              </a:rPr>
              <a:t>Process</a:t>
            </a:r>
            <a:r>
              <a:rPr lang="tr-TR" sz="2000" dirty="0" smtClean="0"/>
              <a:t>, </a:t>
            </a:r>
            <a:r>
              <a:rPr lang="tr-TR" sz="2000" dirty="0" err="1">
                <a:solidFill>
                  <a:srgbClr val="C00000"/>
                </a:solidFill>
              </a:rPr>
              <a:t>Variant</a:t>
            </a:r>
            <a:r>
              <a:rPr lang="tr-TR" sz="2000" dirty="0">
                <a:solidFill>
                  <a:srgbClr val="C00000"/>
                </a:solidFill>
              </a:rPr>
              <a:t> #3 </a:t>
            </a:r>
            <a:r>
              <a:rPr lang="tr-TR" sz="2000" dirty="0" err="1" smtClean="0"/>
              <a:t>performs</a:t>
            </a:r>
            <a:r>
              <a:rPr lang="tr-TR" sz="2000" dirty="0" smtClean="0"/>
              <a:t> </a:t>
            </a:r>
            <a:r>
              <a:rPr lang="tr-TR" sz="2000" dirty="0" err="1" smtClean="0"/>
              <a:t>worse</a:t>
            </a:r>
            <a:endParaRPr lang="tr-TR" sz="1800" dirty="0" smtClean="0"/>
          </a:p>
          <a:p>
            <a:pPr lvl="1"/>
            <a:r>
              <a:rPr lang="en-US" sz="1600" dirty="0" smtClean="0"/>
              <a:t>27 </a:t>
            </a:r>
            <a:r>
              <a:rPr lang="en-US" sz="1600" dirty="0"/>
              <a:t>% </a:t>
            </a:r>
            <a:r>
              <a:rPr lang="en-US" sz="1600" dirty="0" smtClean="0"/>
              <a:t>on </a:t>
            </a:r>
            <a:r>
              <a:rPr lang="en-US" sz="1600" dirty="0"/>
              <a:t>average time and </a:t>
            </a:r>
            <a:endParaRPr lang="tr-TR" sz="1600" dirty="0" smtClean="0"/>
          </a:p>
          <a:p>
            <a:pPr lvl="1"/>
            <a:r>
              <a:rPr lang="en-US" sz="1600" dirty="0" smtClean="0"/>
              <a:t>12 </a:t>
            </a:r>
            <a:r>
              <a:rPr lang="en-US" sz="1600" dirty="0"/>
              <a:t>% </a:t>
            </a:r>
            <a:r>
              <a:rPr lang="en-US" sz="1600" dirty="0" smtClean="0"/>
              <a:t>on </a:t>
            </a:r>
            <a:r>
              <a:rPr lang="en-US" sz="1600" dirty="0"/>
              <a:t>standard deviation time </a:t>
            </a:r>
            <a:endParaRPr lang="tr-TR" sz="1600" dirty="0" smtClean="0"/>
          </a:p>
          <a:p>
            <a:pPr marL="0" indent="0">
              <a:buNone/>
            </a:pPr>
            <a:r>
              <a:rPr lang="tr-TR" dirty="0" smtClean="0"/>
              <a:t>b</a:t>
            </a:r>
            <a:r>
              <a:rPr lang="en-US" dirty="0" err="1" smtClean="0"/>
              <a:t>etween</a:t>
            </a:r>
            <a:r>
              <a:rPr lang="tr-TR" dirty="0" smtClean="0"/>
              <a:t> </a:t>
            </a:r>
            <a:r>
              <a:rPr lang="en-US" sz="1800" dirty="0" smtClean="0"/>
              <a:t>activities </a:t>
            </a:r>
            <a:endParaRPr lang="tr-TR" sz="1800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/>
                </a:solidFill>
              </a:rPr>
              <a:t>Calculate Capacity</a:t>
            </a:r>
            <a:r>
              <a:rPr lang="tr-TR" sz="1800" dirty="0" smtClean="0">
                <a:solidFill>
                  <a:schemeClr val="accent6"/>
                </a:solidFill>
              </a:rPr>
              <a:t>»</a:t>
            </a:r>
            <a:r>
              <a:rPr lang="en-US" sz="1800" dirty="0" smtClean="0">
                <a:solidFill>
                  <a:schemeClr val="accent6"/>
                </a:solidFill>
              </a:rPr>
              <a:t> </a:t>
            </a:r>
            <a:r>
              <a:rPr lang="tr-TR" sz="18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1800" dirty="0" smtClean="0">
                <a:solidFill>
                  <a:schemeClr val="accent6"/>
                </a:solidFill>
              </a:rPr>
              <a:t> Accept</a:t>
            </a:r>
            <a:r>
              <a:rPr lang="tr-TR" sz="1800" dirty="0" smtClean="0">
                <a:solidFill>
                  <a:schemeClr val="accent6"/>
                </a:solidFill>
              </a:rPr>
              <a:t> </a:t>
            </a:r>
          </a:p>
          <a:p>
            <a:pPr marL="0" indent="0">
              <a:buNone/>
            </a:pPr>
            <a:endParaRPr lang="tr-TR" sz="14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188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77" y="1937014"/>
            <a:ext cx="5828023" cy="350070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14421" y="2109294"/>
            <a:ext cx="291292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dirty="0" err="1" smtClean="0"/>
              <a:t>In</a:t>
            </a:r>
            <a:r>
              <a:rPr lang="tr-TR" sz="2000" dirty="0" smtClean="0"/>
              <a:t> </a:t>
            </a:r>
            <a:r>
              <a:rPr lang="tr-TR" sz="2000" dirty="0" err="1" smtClean="0">
                <a:solidFill>
                  <a:srgbClr val="C00000"/>
                </a:solidFill>
              </a:rPr>
              <a:t>Environmental</a:t>
            </a:r>
            <a:r>
              <a:rPr lang="tr-TR" sz="2000" dirty="0" smtClean="0">
                <a:solidFill>
                  <a:srgbClr val="C00000"/>
                </a:solidFill>
              </a:rPr>
              <a:t> </a:t>
            </a:r>
            <a:r>
              <a:rPr lang="tr-TR" sz="2000" dirty="0" err="1" smtClean="0">
                <a:solidFill>
                  <a:srgbClr val="C00000"/>
                </a:solidFill>
              </a:rPr>
              <a:t>Permit</a:t>
            </a:r>
            <a:r>
              <a:rPr lang="tr-TR" sz="2000" dirty="0" smtClean="0">
                <a:solidFill>
                  <a:srgbClr val="C00000"/>
                </a:solidFill>
              </a:rPr>
              <a:t> Application </a:t>
            </a:r>
            <a:r>
              <a:rPr lang="tr-TR" sz="2000" dirty="0" err="1" smtClean="0">
                <a:solidFill>
                  <a:srgbClr val="C00000"/>
                </a:solidFill>
              </a:rPr>
              <a:t>Process</a:t>
            </a:r>
            <a:r>
              <a:rPr lang="tr-TR" sz="2000" dirty="0" smtClean="0"/>
              <a:t>, Cluster #3 </a:t>
            </a:r>
            <a:r>
              <a:rPr lang="tr-TR" sz="2000" dirty="0" err="1" smtClean="0"/>
              <a:t>performs</a:t>
            </a:r>
            <a:r>
              <a:rPr lang="tr-TR" sz="2000" dirty="0" smtClean="0"/>
              <a:t> </a:t>
            </a:r>
            <a:r>
              <a:rPr lang="tr-TR" sz="2000" dirty="0" err="1" smtClean="0"/>
              <a:t>better</a:t>
            </a:r>
            <a:endParaRPr lang="tr-TR" sz="1800" dirty="0" smtClean="0"/>
          </a:p>
          <a:p>
            <a:pPr lvl="1"/>
            <a:r>
              <a:rPr lang="tr-TR" dirty="0" smtClean="0"/>
              <a:t>40</a:t>
            </a:r>
            <a:r>
              <a:rPr lang="en-US" dirty="0" smtClean="0"/>
              <a:t> </a:t>
            </a:r>
            <a:r>
              <a:rPr lang="en-US" dirty="0"/>
              <a:t>% </a:t>
            </a:r>
            <a:r>
              <a:rPr lang="en-US" dirty="0" smtClean="0"/>
              <a:t>on </a:t>
            </a:r>
            <a:r>
              <a:rPr lang="en-US" dirty="0"/>
              <a:t>average time and </a:t>
            </a:r>
            <a:endParaRPr lang="tr-TR" dirty="0" smtClean="0"/>
          </a:p>
          <a:p>
            <a:pPr lvl="1"/>
            <a:r>
              <a:rPr lang="tr-TR" dirty="0" smtClean="0"/>
              <a:t>53</a:t>
            </a:r>
            <a:r>
              <a:rPr lang="en-US" dirty="0" smtClean="0"/>
              <a:t>% on </a:t>
            </a:r>
            <a:r>
              <a:rPr lang="en-US" dirty="0"/>
              <a:t>standard deviation time 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b</a:t>
            </a:r>
            <a:r>
              <a:rPr lang="en-US" dirty="0" err="1" smtClean="0"/>
              <a:t>etween</a:t>
            </a:r>
            <a:r>
              <a:rPr lang="tr-TR" dirty="0" smtClean="0"/>
              <a:t> </a:t>
            </a:r>
            <a:r>
              <a:rPr lang="en-US" sz="1800" dirty="0" smtClean="0"/>
              <a:t>activities </a:t>
            </a:r>
            <a:endParaRPr lang="tr-TR" sz="1800" dirty="0" smtClean="0"/>
          </a:p>
          <a:p>
            <a:pPr marL="0" indent="0">
              <a:buNone/>
            </a:pPr>
            <a:r>
              <a:rPr lang="tr-TR" sz="1800" dirty="0" smtClean="0">
                <a:solidFill>
                  <a:schemeClr val="accent6"/>
                </a:solidFill>
              </a:rPr>
              <a:t>01_HOOFD_010</a:t>
            </a:r>
            <a:r>
              <a:rPr lang="en-US" sz="1800" dirty="0" smtClean="0">
                <a:solidFill>
                  <a:schemeClr val="accent6"/>
                </a:solidFill>
              </a:rPr>
              <a:t> </a:t>
            </a:r>
            <a:r>
              <a:rPr lang="tr-TR" sz="18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1800" dirty="0" smtClean="0">
                <a:solidFill>
                  <a:schemeClr val="accent6"/>
                </a:solidFill>
              </a:rPr>
              <a:t> </a:t>
            </a:r>
            <a:r>
              <a:rPr lang="tr-TR" sz="1800" dirty="0" smtClean="0">
                <a:solidFill>
                  <a:schemeClr val="accent6"/>
                </a:solidFill>
              </a:rPr>
              <a:t>01_HOOFD_015</a:t>
            </a:r>
          </a:p>
        </p:txBody>
      </p:sp>
    </p:spTree>
    <p:extLst>
      <p:ext uri="{BB962C8B-B14F-4D97-AF65-F5344CB8AC3E}">
        <p14:creationId xmlns:p14="http://schemas.microsoft.com/office/powerpoint/2010/main" val="127045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</a:t>
              </a:r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Future</a:t>
              </a:r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096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665762" y="1627736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Cross-organizational process mining is </a:t>
            </a:r>
            <a:r>
              <a:rPr lang="en-US" sz="2000" dirty="0" smtClean="0"/>
              <a:t>applied</a:t>
            </a:r>
            <a:endParaRPr lang="tr-TR" sz="2000" dirty="0"/>
          </a:p>
          <a:p>
            <a:pPr lvl="1"/>
            <a:r>
              <a:rPr lang="tr-TR" sz="1800" dirty="0"/>
              <a:t>U</a:t>
            </a:r>
            <a:r>
              <a:rPr lang="en-US" sz="1800" dirty="0" err="1" smtClean="0"/>
              <a:t>nsupervised</a:t>
            </a:r>
            <a:r>
              <a:rPr lang="tr-TR" sz="1800" dirty="0" smtClean="0"/>
              <a:t> </a:t>
            </a:r>
            <a:r>
              <a:rPr lang="en-US" sz="1800" dirty="0" smtClean="0"/>
              <a:t>learning </a:t>
            </a:r>
            <a:r>
              <a:rPr lang="en-US" sz="1800" dirty="0"/>
              <a:t>where predictor variables related to performances of organizations </a:t>
            </a:r>
            <a:endParaRPr lang="tr-TR" sz="1800" dirty="0" smtClean="0"/>
          </a:p>
          <a:p>
            <a:pPr lvl="1"/>
            <a:r>
              <a:rPr lang="tr-TR" sz="1800" dirty="0" smtClean="0"/>
              <a:t>I</a:t>
            </a:r>
            <a:r>
              <a:rPr lang="en-US" sz="1800" dirty="0" smtClean="0"/>
              <a:t>n </a:t>
            </a:r>
            <a:r>
              <a:rPr lang="en-US" sz="1800" dirty="0"/>
              <a:t>an environment where processes are executed on several </a:t>
            </a:r>
            <a:r>
              <a:rPr lang="en-US" sz="1800" dirty="0" smtClean="0"/>
              <a:t>organizations</a:t>
            </a:r>
            <a:endParaRPr lang="tr-TR" sz="1800" dirty="0" smtClean="0"/>
          </a:p>
          <a:p>
            <a:pPr lvl="1"/>
            <a:endParaRPr lang="tr-TR" sz="1800" dirty="0" smtClean="0"/>
          </a:p>
          <a:p>
            <a:r>
              <a:rPr lang="en-US" sz="2000" dirty="0" smtClean="0"/>
              <a:t>Results</a:t>
            </a:r>
            <a:r>
              <a:rPr lang="tr-TR" sz="2000" dirty="0" smtClean="0"/>
              <a:t> </a:t>
            </a:r>
            <a:r>
              <a:rPr lang="en-US" sz="2000" dirty="0" smtClean="0"/>
              <a:t>show </a:t>
            </a:r>
            <a:r>
              <a:rPr lang="en-US" sz="2000" dirty="0"/>
              <a:t>that it is possible to use cross-organizational process mining and mismatch </a:t>
            </a:r>
            <a:r>
              <a:rPr lang="en-US" sz="2000" dirty="0" smtClean="0"/>
              <a:t>patterns</a:t>
            </a:r>
            <a:r>
              <a:rPr lang="tr-TR" sz="2000" dirty="0" smtClean="0"/>
              <a:t> </a:t>
            </a:r>
            <a:r>
              <a:rPr lang="en-US" sz="2000" dirty="0" smtClean="0"/>
              <a:t>for </a:t>
            </a:r>
            <a:r>
              <a:rPr lang="en-US" sz="2000" dirty="0"/>
              <a:t>performance improvement recommendations</a:t>
            </a:r>
            <a:endParaRPr lang="tr-TR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226128"/>
            <a:ext cx="2571461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91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87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Conclusion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Future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41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11096" y="2374465"/>
            <a:ext cx="8392739" cy="2832021"/>
            <a:chOff x="352860" y="2293439"/>
            <a:chExt cx="8392739" cy="2832021"/>
          </a:xfrm>
        </p:grpSpPr>
        <p:grpSp>
          <p:nvGrpSpPr>
            <p:cNvPr id="49" name="Group 48"/>
            <p:cNvGrpSpPr/>
            <p:nvPr/>
          </p:nvGrpSpPr>
          <p:grpSpPr>
            <a:xfrm>
              <a:off x="6567141" y="4602239"/>
              <a:ext cx="1947133" cy="523221"/>
              <a:chOff x="8756180" y="5084305"/>
              <a:chExt cx="2596175" cy="697628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tr-TR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9"/>
              <a:ext cx="8392739" cy="2806184"/>
              <a:chOff x="352860" y="2293439"/>
              <a:chExt cx="8392739" cy="2806184"/>
            </a:xfrm>
          </p:grpSpPr>
          <p:graphicFrame>
            <p:nvGraphicFramePr>
              <p:cNvPr id="19" name="Chart 18"/>
              <p:cNvGraphicFramePr/>
              <p:nvPr>
                <p:extLst/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9"/>
                <a:ext cx="2178465" cy="523220"/>
                <a:chOff x="8756180" y="2005905"/>
                <a:chExt cx="2904620" cy="697626"/>
              </a:xfrm>
            </p:grpSpPr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tr-TR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3"/>
                <a:ext cx="2256134" cy="417895"/>
                <a:chOff x="470479" y="2056203"/>
                <a:chExt cx="3008179" cy="557193"/>
              </a:xfrm>
            </p:grpSpPr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tr-TR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2"/>
                <a:ext cx="2237983" cy="523221"/>
                <a:chOff x="494681" y="5049859"/>
                <a:chExt cx="2983977" cy="697628"/>
              </a:xfrm>
            </p:grpSpPr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tr-TR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Content Placeholder 2"/>
          <p:cNvSpPr txBox="1">
            <a:spLocks/>
          </p:cNvSpPr>
          <p:nvPr/>
        </p:nvSpPr>
        <p:spPr>
          <a:xfrm>
            <a:off x="457816" y="1418498"/>
            <a:ext cx="8078762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/>
              <a:t>A</a:t>
            </a:r>
            <a:r>
              <a:rPr lang="en-US" sz="2000" dirty="0" smtClean="0"/>
              <a:t> </a:t>
            </a:r>
            <a:r>
              <a:rPr lang="en-US" sz="2000" dirty="0"/>
              <a:t>four-stage </a:t>
            </a:r>
            <a:r>
              <a:rPr lang="en-US" sz="2000" dirty="0" smtClean="0"/>
              <a:t>solution</a:t>
            </a:r>
            <a:r>
              <a:rPr lang="tr-TR" sz="2000" dirty="0" smtClean="0"/>
              <a:t> </a:t>
            </a:r>
            <a:r>
              <a:rPr lang="en-US" sz="2000" dirty="0" smtClean="0"/>
              <a:t>is </a:t>
            </a:r>
            <a:r>
              <a:rPr lang="en-US" sz="2000" dirty="0"/>
              <a:t>presented and their performances are explained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605572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665762" y="1627736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200" dirty="0" err="1" smtClean="0"/>
              <a:t>Process</a:t>
            </a:r>
            <a:r>
              <a:rPr lang="tr-TR" sz="2200" dirty="0" smtClean="0"/>
              <a:t> </a:t>
            </a:r>
            <a:r>
              <a:rPr lang="tr-TR" sz="2200" dirty="0" err="1" smtClean="0"/>
              <a:t>mining</a:t>
            </a:r>
            <a:r>
              <a:rPr lang="tr-TR" sz="2200" dirty="0" smtClean="0"/>
              <a:t> </a:t>
            </a:r>
            <a:r>
              <a:rPr lang="tr-TR" sz="2200" dirty="0" err="1" smtClean="0"/>
              <a:t>stage</a:t>
            </a:r>
            <a:r>
              <a:rPr lang="tr-TR" sz="2200" dirty="0" smtClean="0"/>
              <a:t>:</a:t>
            </a:r>
          </a:p>
          <a:p>
            <a:pPr lvl="1"/>
            <a:r>
              <a:rPr lang="tr-TR" sz="2200" dirty="0" err="1" smtClean="0"/>
              <a:t>Different</a:t>
            </a:r>
            <a:r>
              <a:rPr lang="tr-TR" sz="2200" dirty="0" smtClean="0"/>
              <a:t> </a:t>
            </a:r>
            <a:r>
              <a:rPr lang="tr-TR" sz="2200" dirty="0" err="1" smtClean="0"/>
              <a:t>techniques</a:t>
            </a:r>
            <a:r>
              <a:rPr lang="tr-TR" sz="2200" dirty="0" smtClean="0"/>
              <a:t> can be </a:t>
            </a:r>
            <a:r>
              <a:rPr lang="tr-TR" sz="2200" dirty="0" err="1" smtClean="0"/>
              <a:t>used</a:t>
            </a:r>
            <a:r>
              <a:rPr lang="tr-TR" sz="2200" dirty="0" smtClean="0"/>
              <a:t> </a:t>
            </a:r>
            <a:r>
              <a:rPr lang="tr-TR" sz="2200" dirty="0" err="1" smtClean="0"/>
              <a:t>to</a:t>
            </a:r>
            <a:r>
              <a:rPr lang="tr-TR" sz="2200" dirty="0" smtClean="0"/>
              <a:t> mine </a:t>
            </a:r>
            <a:r>
              <a:rPr lang="tr-TR" sz="2200" dirty="0" err="1" smtClean="0"/>
              <a:t>complex</a:t>
            </a:r>
            <a:r>
              <a:rPr lang="tr-TR" sz="2200" dirty="0" smtClean="0"/>
              <a:t> </a:t>
            </a:r>
            <a:r>
              <a:rPr lang="tr-TR" sz="2200" dirty="0" err="1" smtClean="0"/>
              <a:t>process</a:t>
            </a:r>
            <a:r>
              <a:rPr lang="tr-TR" sz="2200" dirty="0" smtClean="0"/>
              <a:t> </a:t>
            </a:r>
            <a:r>
              <a:rPr lang="tr-TR" sz="2200" dirty="0" err="1" smtClean="0"/>
              <a:t>models</a:t>
            </a:r>
            <a:endParaRPr lang="tr-TR" sz="2200" dirty="0" smtClean="0"/>
          </a:p>
          <a:p>
            <a:pPr lvl="1"/>
            <a:endParaRPr lang="tr-TR" sz="2200" dirty="0"/>
          </a:p>
          <a:p>
            <a:r>
              <a:rPr lang="tr-TR" sz="2200" dirty="0" err="1" smtClean="0"/>
              <a:t>Performance</a:t>
            </a:r>
            <a:r>
              <a:rPr lang="tr-TR" sz="2200" dirty="0" smtClean="0"/>
              <a:t> </a:t>
            </a:r>
            <a:r>
              <a:rPr lang="tr-TR" sz="2200" dirty="0" err="1" smtClean="0"/>
              <a:t>indicator</a:t>
            </a:r>
            <a:r>
              <a:rPr lang="tr-TR" sz="2200" dirty="0" smtClean="0"/>
              <a:t> </a:t>
            </a:r>
            <a:r>
              <a:rPr lang="tr-TR" sz="2200" dirty="0" err="1" smtClean="0"/>
              <a:t>stage</a:t>
            </a:r>
            <a:r>
              <a:rPr lang="tr-TR" sz="2200" dirty="0" smtClean="0"/>
              <a:t>:</a:t>
            </a:r>
          </a:p>
          <a:p>
            <a:pPr lvl="1"/>
            <a:r>
              <a:rPr lang="tr-TR" sz="2200" dirty="0" smtClean="0"/>
              <a:t>New </a:t>
            </a:r>
            <a:r>
              <a:rPr lang="tr-TR" sz="2200" dirty="0" err="1" smtClean="0"/>
              <a:t>indicators</a:t>
            </a:r>
            <a:r>
              <a:rPr lang="tr-TR" sz="2200" dirty="0" smtClean="0"/>
              <a:t> </a:t>
            </a:r>
            <a:r>
              <a:rPr lang="tr-TR" sz="2200" dirty="0" err="1" smtClean="0"/>
              <a:t>based</a:t>
            </a:r>
            <a:r>
              <a:rPr lang="tr-TR" sz="2200" dirty="0" smtClean="0"/>
              <a:t> on </a:t>
            </a:r>
            <a:r>
              <a:rPr lang="tr-TR" sz="2200" dirty="0" err="1" smtClean="0"/>
              <a:t>business</a:t>
            </a:r>
            <a:r>
              <a:rPr lang="tr-TR" sz="2200" dirty="0" smtClean="0"/>
              <a:t> </a:t>
            </a:r>
            <a:r>
              <a:rPr lang="tr-TR" sz="2200" dirty="0" err="1" smtClean="0"/>
              <a:t>environment</a:t>
            </a:r>
            <a:endParaRPr lang="tr-TR" sz="2200" dirty="0" smtClean="0"/>
          </a:p>
          <a:p>
            <a:pPr lvl="1"/>
            <a:endParaRPr lang="tr-TR" sz="2200" dirty="0" smtClean="0"/>
          </a:p>
          <a:p>
            <a:r>
              <a:rPr lang="tr-TR" sz="2400" dirty="0" err="1" smtClean="0"/>
              <a:t>Mismatch</a:t>
            </a:r>
            <a:r>
              <a:rPr lang="tr-TR" sz="2400" dirty="0" smtClean="0"/>
              <a:t> </a:t>
            </a:r>
            <a:r>
              <a:rPr lang="tr-TR" sz="2400" dirty="0" err="1" smtClean="0"/>
              <a:t>pattern</a:t>
            </a:r>
            <a:r>
              <a:rPr lang="tr-TR" sz="2400" dirty="0" smtClean="0"/>
              <a:t> </a:t>
            </a:r>
            <a:r>
              <a:rPr lang="tr-TR" sz="2400" dirty="0" err="1" smtClean="0"/>
              <a:t>analysis</a:t>
            </a:r>
            <a:r>
              <a:rPr lang="tr-TR" sz="2400" dirty="0" smtClean="0"/>
              <a:t>:</a:t>
            </a:r>
          </a:p>
          <a:p>
            <a:pPr lvl="1"/>
            <a:r>
              <a:rPr lang="tr-TR" sz="2200" dirty="0" smtClean="0"/>
              <a:t>New </a:t>
            </a:r>
            <a:r>
              <a:rPr lang="tr-TR" sz="2200" dirty="0" err="1" smtClean="0"/>
              <a:t>patterns</a:t>
            </a:r>
            <a:r>
              <a:rPr lang="tr-TR" sz="2200" dirty="0" smtClean="0"/>
              <a:t> can be </a:t>
            </a:r>
            <a:r>
              <a:rPr lang="tr-TR" sz="2200" dirty="0" err="1" smtClean="0"/>
              <a:t>introduced</a:t>
            </a:r>
            <a:endParaRPr lang="tr-TR" sz="22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Future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Work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014330"/>
            <a:ext cx="3434443" cy="34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7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706584" y="2029896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200" dirty="0" err="1" smtClean="0"/>
              <a:t>Recommendation</a:t>
            </a:r>
            <a:r>
              <a:rPr lang="tr-TR" sz="2200" dirty="0" smtClean="0"/>
              <a:t> </a:t>
            </a:r>
            <a:r>
              <a:rPr lang="tr-TR" sz="2200" dirty="0" err="1" smtClean="0"/>
              <a:t>generation</a:t>
            </a:r>
            <a:r>
              <a:rPr lang="tr-TR" sz="2200" dirty="0" smtClean="0"/>
              <a:t>:</a:t>
            </a:r>
          </a:p>
          <a:p>
            <a:pPr lvl="1"/>
            <a:r>
              <a:rPr lang="tr-TR" sz="2000" dirty="0" smtClean="0"/>
              <a:t>Domain </a:t>
            </a:r>
            <a:r>
              <a:rPr lang="tr-TR" sz="2000" dirty="0" err="1" smtClean="0"/>
              <a:t>or</a:t>
            </a:r>
            <a:r>
              <a:rPr lang="tr-TR" sz="2000" dirty="0" smtClean="0"/>
              <a:t> BPM </a:t>
            </a:r>
            <a:r>
              <a:rPr lang="tr-TR" sz="2000" dirty="0" err="1" smtClean="0"/>
              <a:t>expertise</a:t>
            </a:r>
            <a:r>
              <a:rPr lang="tr-TR" sz="2000" dirty="0" smtClean="0"/>
              <a:t> </a:t>
            </a:r>
            <a:r>
              <a:rPr lang="tr-TR" sz="2000" dirty="0" err="1" smtClean="0"/>
              <a:t>to</a:t>
            </a:r>
            <a:r>
              <a:rPr lang="tr-TR" sz="2000" dirty="0" smtClean="0"/>
              <a:t> </a:t>
            </a:r>
            <a:r>
              <a:rPr lang="tr-TR" sz="2000" dirty="0" err="1" smtClean="0"/>
              <a:t>assess</a:t>
            </a:r>
            <a:r>
              <a:rPr lang="tr-TR" sz="2000" dirty="0" smtClean="0"/>
              <a:t>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quality</a:t>
            </a:r>
            <a:r>
              <a:rPr lang="tr-TR" sz="2000" dirty="0" smtClean="0"/>
              <a:t> of </a:t>
            </a:r>
            <a:r>
              <a:rPr lang="tr-TR" sz="2000" dirty="0" err="1" smtClean="0"/>
              <a:t>recommendations</a:t>
            </a:r>
            <a:endParaRPr lang="tr-TR" sz="2000" dirty="0" smtClean="0"/>
          </a:p>
          <a:p>
            <a:pPr lvl="1"/>
            <a:endParaRPr lang="tr-TR" sz="2000" dirty="0" smtClean="0"/>
          </a:p>
          <a:p>
            <a:r>
              <a:rPr lang="tr-TR" sz="2200" dirty="0" err="1" smtClean="0"/>
              <a:t>ProM</a:t>
            </a:r>
            <a:r>
              <a:rPr lang="tr-TR" sz="2200" dirty="0" smtClean="0"/>
              <a:t> </a:t>
            </a:r>
            <a:r>
              <a:rPr lang="tr-TR" sz="2200" dirty="0" err="1" smtClean="0"/>
              <a:t>implementation</a:t>
            </a:r>
            <a:r>
              <a:rPr lang="tr-TR" sz="2200" dirty="0" smtClean="0"/>
              <a:t>:</a:t>
            </a:r>
          </a:p>
          <a:p>
            <a:pPr lvl="1"/>
            <a:r>
              <a:rPr lang="tr-TR" sz="2000" dirty="0" err="1" smtClean="0"/>
              <a:t>Visually</a:t>
            </a:r>
            <a:r>
              <a:rPr lang="tr-TR" sz="2000" dirty="0" smtClean="0"/>
              <a:t> </a:t>
            </a:r>
            <a:r>
              <a:rPr lang="tr-TR" sz="2000" dirty="0" err="1" smtClean="0"/>
              <a:t>selecting</a:t>
            </a:r>
            <a:r>
              <a:rPr lang="tr-TR" sz="2000" dirty="0" smtClean="0"/>
              <a:t> </a:t>
            </a:r>
            <a:r>
              <a:rPr lang="tr-TR" sz="2000" dirty="0" err="1" smtClean="0"/>
              <a:t>the</a:t>
            </a:r>
            <a:r>
              <a:rPr lang="tr-TR" sz="2000" dirty="0" smtClean="0"/>
              <a:t> </a:t>
            </a:r>
            <a:r>
              <a:rPr lang="tr-TR" sz="2000" dirty="0" err="1" smtClean="0"/>
              <a:t>interested</a:t>
            </a:r>
            <a:r>
              <a:rPr lang="tr-TR" sz="2000" dirty="0" smtClean="0"/>
              <a:t> </a:t>
            </a:r>
            <a:r>
              <a:rPr lang="tr-TR" sz="2000" dirty="0" err="1" smtClean="0"/>
              <a:t>area</a:t>
            </a:r>
            <a:r>
              <a:rPr lang="tr-TR" sz="2000" dirty="0" smtClean="0"/>
              <a:t> of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</a:t>
            </a:r>
            <a:r>
              <a:rPr lang="tr-TR" sz="2000" dirty="0" err="1" smtClean="0"/>
              <a:t>models</a:t>
            </a:r>
            <a:endParaRPr lang="tr-TR" sz="20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Future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Work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014330"/>
            <a:ext cx="3434443" cy="34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64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69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Conclusion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Future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489247" y="4586295"/>
            <a:ext cx="3797254" cy="569380"/>
            <a:chOff x="904882" y="3445123"/>
            <a:chExt cx="5063005" cy="759173"/>
          </a:xfrm>
        </p:grpSpPr>
        <p:grpSp>
          <p:nvGrpSpPr>
            <p:cNvPr id="65" name="Group 64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67" name="Teardrop 66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94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Demonstration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022440" y="3990580"/>
            <a:ext cx="3257494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1800" dirty="0" err="1" smtClean="0"/>
              <a:t>Also</a:t>
            </a:r>
            <a:r>
              <a:rPr lang="tr-TR" sz="1800" dirty="0" smtClean="0"/>
              <a:t> </a:t>
            </a:r>
            <a:r>
              <a:rPr lang="tr-TR" sz="1800" dirty="0" err="1" smtClean="0"/>
              <a:t>available</a:t>
            </a:r>
            <a:r>
              <a:rPr lang="tr-TR" sz="1800" dirty="0" smtClean="0"/>
              <a:t> on </a:t>
            </a:r>
            <a:r>
              <a:rPr lang="tr-TR" sz="1800" dirty="0" err="1" smtClean="0"/>
              <a:t>YouTube</a:t>
            </a:r>
            <a:endParaRPr lang="tr-TR" sz="1800" dirty="0" smtClean="0"/>
          </a:p>
          <a:p>
            <a:pPr marL="0" indent="0" algn="ctr">
              <a:buNone/>
            </a:pPr>
            <a:r>
              <a:rPr lang="tr-TR" sz="1800" dirty="0"/>
              <a:t>https://youtu.be/T92UrRfl3r0</a:t>
            </a:r>
            <a:endParaRPr lang="tr-TR" sz="1800" dirty="0" smtClean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26" y="2642148"/>
            <a:ext cx="3111766" cy="13484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4" b="20513"/>
          <a:stretch/>
        </p:blipFill>
        <p:spPr>
          <a:xfrm>
            <a:off x="5067373" y="2698675"/>
            <a:ext cx="3022368" cy="129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96" y="4687543"/>
            <a:ext cx="1593782" cy="15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09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TODO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77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237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Questions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Comments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206743" y="2606824"/>
            <a:ext cx="5464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600" b="1" dirty="0" err="1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Thank</a:t>
            </a:r>
            <a:r>
              <a:rPr lang="tr-TR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 </a:t>
            </a:r>
            <a:r>
              <a:rPr lang="tr-TR" sz="3600" b="1" dirty="0" err="1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you</a:t>
            </a:r>
            <a:r>
              <a:rPr lang="tr-TR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 </a:t>
            </a:r>
            <a:r>
              <a:rPr lang="tr-TR" sz="3600" b="1" dirty="0" err="1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for</a:t>
            </a:r>
            <a:r>
              <a:rPr lang="tr-TR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 </a:t>
            </a:r>
            <a:r>
              <a:rPr lang="tr-TR" sz="3600" b="1" dirty="0" err="1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your</a:t>
            </a:r>
            <a:r>
              <a:rPr lang="tr-TR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 </a:t>
            </a:r>
            <a:r>
              <a:rPr lang="tr-TR" sz="3600" b="1" dirty="0" err="1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attention</a:t>
            </a:r>
            <a:r>
              <a:rPr lang="tr-TR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!</a:t>
            </a:r>
            <a:endParaRPr lang="en-US" sz="3600" b="1" dirty="0">
              <a:solidFill>
                <a:schemeClr val="accent6"/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198778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73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Recommendation 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Generation for Performance Improvement by using Cross-Organizational Process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Yılmaz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Supervisor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: </a:t>
            </a:r>
            <a:r>
              <a:rPr lang="tr-T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Assoc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 Prof. Pınar Karagöz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East Technical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University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,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Computer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Engineering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September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4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17579"/>
            <a:chOff x="192628" y="6497760"/>
            <a:chExt cx="8806629" cy="317579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38340"/>
              <a:ext cx="7289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64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497761"/>
              <a:ext cx="71283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79868" r="30523" b="14007"/>
          <a:stretch/>
        </p:blipFill>
        <p:spPr>
          <a:xfrm>
            <a:off x="5087567" y="5323948"/>
            <a:ext cx="846306" cy="2821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60862" r="31079" b="32380"/>
          <a:stretch/>
        </p:blipFill>
        <p:spPr>
          <a:xfrm>
            <a:off x="5087567" y="4494178"/>
            <a:ext cx="807396" cy="3112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7" t="24170" r="31474" b="69874"/>
          <a:stretch/>
        </p:blipFill>
        <p:spPr>
          <a:xfrm>
            <a:off x="5067372" y="2782959"/>
            <a:ext cx="801601" cy="27432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456185" y="5179925"/>
            <a:ext cx="4297606" cy="152008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C00000"/>
                </a:solidFill>
              </a:rPr>
              <a:t>Discover</a:t>
            </a:r>
            <a:r>
              <a:rPr lang="en-US" sz="1400" dirty="0"/>
              <a:t> maps using the discovery techniques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Promotes</a:t>
            </a:r>
            <a:r>
              <a:rPr lang="en-US" sz="1400" dirty="0"/>
              <a:t> the partially best locations in the map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Create recommendations </a:t>
            </a:r>
            <a:r>
              <a:rPr lang="en-US" sz="1400" dirty="0"/>
              <a:t>for travelers in their navigation applications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8395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15118</TotalTime>
  <Words>3914</Words>
  <Application>Microsoft Office PowerPoint</Application>
  <PresentationFormat>On-screen Show (4:3)</PresentationFormat>
  <Paragraphs>1031</Paragraphs>
  <Slides>77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Arial</vt:lpstr>
      <vt:lpstr>Calibri</vt:lpstr>
      <vt:lpstr>Calibri Light</vt:lpstr>
      <vt:lpstr>Courier New</vt:lpstr>
      <vt:lpstr>Source Sans Pro</vt:lpstr>
      <vt:lpstr>Source Sans Pro Black</vt:lpstr>
      <vt:lpstr>Source Sans Pro Light</vt:lpstr>
      <vt:lpstr>Source Sans Pro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Danny</dc:creator>
  <cp:lastModifiedBy>Yilmaz, Onur</cp:lastModifiedBy>
  <cp:revision>591</cp:revision>
  <cp:lastPrinted>2015-08-22T18:59:19Z</cp:lastPrinted>
  <dcterms:created xsi:type="dcterms:W3CDTF">2014-09-10T02:06:04Z</dcterms:created>
  <dcterms:modified xsi:type="dcterms:W3CDTF">2015-08-24T14:27:52Z</dcterms:modified>
</cp:coreProperties>
</file>